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2"/>
  </p:sldMasterIdLst>
  <p:notesMasterIdLst>
    <p:notesMasterId r:id="rId43"/>
  </p:notesMasterIdLst>
  <p:handoutMasterIdLst>
    <p:handoutMasterId r:id="rId44"/>
  </p:handoutMasterIdLst>
  <p:sldIdLst>
    <p:sldId id="321" r:id="rId3"/>
    <p:sldId id="319" r:id="rId4"/>
    <p:sldId id="257" r:id="rId5"/>
    <p:sldId id="262" r:id="rId6"/>
    <p:sldId id="273" r:id="rId7"/>
    <p:sldId id="304" r:id="rId8"/>
    <p:sldId id="299" r:id="rId9"/>
    <p:sldId id="293" r:id="rId10"/>
    <p:sldId id="263" r:id="rId11"/>
    <p:sldId id="282" r:id="rId12"/>
    <p:sldId id="283" r:id="rId13"/>
    <p:sldId id="308" r:id="rId14"/>
    <p:sldId id="264" r:id="rId15"/>
    <p:sldId id="285" r:id="rId16"/>
    <p:sldId id="305" r:id="rId17"/>
    <p:sldId id="309" r:id="rId18"/>
    <p:sldId id="265" r:id="rId19"/>
    <p:sldId id="296" r:id="rId20"/>
    <p:sldId id="297" r:id="rId21"/>
    <p:sldId id="310" r:id="rId22"/>
    <p:sldId id="266" r:id="rId23"/>
    <p:sldId id="294" r:id="rId24"/>
    <p:sldId id="295" r:id="rId25"/>
    <p:sldId id="307" r:id="rId26"/>
    <p:sldId id="288" r:id="rId27"/>
    <p:sldId id="269" r:id="rId28"/>
    <p:sldId id="318" r:id="rId29"/>
    <p:sldId id="311" r:id="rId30"/>
    <p:sldId id="268" r:id="rId31"/>
    <p:sldId id="271" r:id="rId32"/>
    <p:sldId id="316" r:id="rId33"/>
    <p:sldId id="315" r:id="rId34"/>
    <p:sldId id="317" r:id="rId35"/>
    <p:sldId id="278" r:id="rId36"/>
    <p:sldId id="279" r:id="rId37"/>
    <p:sldId id="280" r:id="rId38"/>
    <p:sldId id="320" r:id="rId39"/>
    <p:sldId id="322" r:id="rId40"/>
    <p:sldId id="323" r:id="rId41"/>
    <p:sldId id="324"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3" autoAdjust="0"/>
    <p:restoredTop sz="94426" autoAdjust="0"/>
  </p:normalViewPr>
  <p:slideViewPr>
    <p:cSldViewPr snapToGrid="0">
      <p:cViewPr varScale="1">
        <p:scale>
          <a:sx n="73" d="100"/>
          <a:sy n="73" d="100"/>
        </p:scale>
        <p:origin x="-378" y="-96"/>
      </p:cViewPr>
      <p:guideLst>
        <p:guide orient="horz" pos="2160"/>
        <p:guide pos="2880"/>
      </p:guideLst>
    </p:cSldViewPr>
  </p:slideViewPr>
  <p:outlineViewPr>
    <p:cViewPr>
      <p:scale>
        <a:sx n="33" d="100"/>
        <a:sy n="33" d="100"/>
      </p:scale>
      <p:origin x="0" y="800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A5A0B7-7DDC-864C-9E53-C4964E32C5C1}" type="datetimeFigureOut">
              <a:rPr lang="en-US" smtClean="0"/>
              <a:t>11/8/2014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43FA3F5-C4BD-7A49-9106-9D126E509337}" type="slidenum">
              <a:rPr lang="en-US" smtClean="0"/>
              <a:t>‹#›</a:t>
            </a:fld>
            <a:endParaRPr lang="en-US" dirty="0"/>
          </a:p>
        </p:txBody>
      </p:sp>
    </p:spTree>
    <p:extLst>
      <p:ext uri="{BB962C8B-B14F-4D97-AF65-F5344CB8AC3E}">
        <p14:creationId xmlns:p14="http://schemas.microsoft.com/office/powerpoint/2010/main" val="3588026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F89C22-DD93-6742-A913-9E670BF0FEC6}" type="datetimeFigureOut">
              <a:rPr lang="en-US" smtClean="0"/>
              <a:t>11/8/2014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BE05D7-0AC9-FB44-A484-0F8AFC398706}" type="slidenum">
              <a:rPr lang="en-US" smtClean="0"/>
              <a:t>‹#›</a:t>
            </a:fld>
            <a:endParaRPr lang="en-US" dirty="0"/>
          </a:p>
        </p:txBody>
      </p:sp>
    </p:spTree>
    <p:extLst>
      <p:ext uri="{BB962C8B-B14F-4D97-AF65-F5344CB8AC3E}">
        <p14:creationId xmlns:p14="http://schemas.microsoft.com/office/powerpoint/2010/main" val="16773155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3</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13</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14</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15</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16</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17</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18</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19</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20</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21</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22</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4</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23</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24</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25</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26</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27</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28</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29</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30</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31</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32</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5</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33</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34</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35</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36</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6</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7</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8</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9</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10</a:t>
            </a:fld>
            <a:endParaRPr lang="en-US" dirty="0"/>
          </a:p>
        </p:txBody>
      </p:sp>
    </p:spTree>
    <p:extLst>
      <p:ext uri="{BB962C8B-B14F-4D97-AF65-F5344CB8AC3E}">
        <p14:creationId xmlns:p14="http://schemas.microsoft.com/office/powerpoint/2010/main" val="3092592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E05D7-0AC9-FB44-A484-0F8AFC398706}" type="slidenum">
              <a:rPr lang="en-US" smtClean="0"/>
              <a:t>11</a:t>
            </a:fld>
            <a:endParaRPr lang="en-US" dirty="0"/>
          </a:p>
        </p:txBody>
      </p:sp>
    </p:spTree>
    <p:extLst>
      <p:ext uri="{BB962C8B-B14F-4D97-AF65-F5344CB8AC3E}">
        <p14:creationId xmlns:p14="http://schemas.microsoft.com/office/powerpoint/2010/main" val="3092592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4156075" y="1054100"/>
            <a:ext cx="4587875" cy="2574925"/>
          </a:xfrm>
        </p:spPr>
        <p:txBody>
          <a:bodyPr/>
          <a:lstStyle>
            <a:lvl1pPr>
              <a:defRPr/>
            </a:lvl1pPr>
          </a:lstStyle>
          <a:p>
            <a:r>
              <a:rPr lang="en-US" smtClean="0"/>
              <a:t>Click to edit Master title style</a:t>
            </a:r>
            <a:endParaRPr lang="en-US"/>
          </a:p>
        </p:txBody>
      </p:sp>
      <p:sp>
        <p:nvSpPr>
          <p:cNvPr id="7171" name="Rectangle 3"/>
          <p:cNvSpPr>
            <a:spLocks noGrp="1" noChangeArrowheads="1"/>
          </p:cNvSpPr>
          <p:nvPr>
            <p:ph type="subTitle" idx="1"/>
          </p:nvPr>
        </p:nvSpPr>
        <p:spPr>
          <a:xfrm>
            <a:off x="4129088" y="3898900"/>
            <a:ext cx="4603750" cy="1858963"/>
          </a:xfrm>
        </p:spPr>
        <p:txBody>
          <a:bodyPr/>
          <a:lstStyle>
            <a:lvl1pPr marL="0" indent="0" algn="ctr">
              <a:buFontTx/>
              <a:buNone/>
              <a:defRPr/>
            </a:lvl1pPr>
          </a:lstStyle>
          <a:p>
            <a:r>
              <a:rPr lang="en-US" smtClean="0"/>
              <a:t>Click to edit Master subtitle style</a:t>
            </a:r>
            <a:endParaRPr lang="en-US"/>
          </a:p>
        </p:txBody>
      </p:sp>
      <p:sp>
        <p:nvSpPr>
          <p:cNvPr id="7172" name="Rectangle 4"/>
          <p:cNvSpPr>
            <a:spLocks noGrp="1" noChangeArrowheads="1"/>
          </p:cNvSpPr>
          <p:nvPr>
            <p:ph type="dt" sz="half" idx="2"/>
          </p:nvPr>
        </p:nvSpPr>
        <p:spPr>
          <a:xfrm>
            <a:off x="4152900" y="6245225"/>
            <a:ext cx="1187450" cy="476250"/>
          </a:xfrm>
        </p:spPr>
        <p:txBody>
          <a:bodyPr/>
          <a:lstStyle>
            <a:lvl1pPr>
              <a:defRPr/>
            </a:lvl1pPr>
          </a:lstStyle>
          <a:p>
            <a:endParaRPr lang="en-US" dirty="0"/>
          </a:p>
        </p:txBody>
      </p:sp>
      <p:sp>
        <p:nvSpPr>
          <p:cNvPr id="7173" name="Rectangle 5"/>
          <p:cNvSpPr>
            <a:spLocks noGrp="1" noChangeArrowheads="1"/>
          </p:cNvSpPr>
          <p:nvPr>
            <p:ph type="ftr" sz="quarter" idx="3"/>
          </p:nvPr>
        </p:nvSpPr>
        <p:spPr>
          <a:xfrm>
            <a:off x="5686425" y="6245225"/>
            <a:ext cx="1612900" cy="476250"/>
          </a:xfrm>
        </p:spPr>
        <p:txBody>
          <a:bodyPr/>
          <a:lstStyle>
            <a:lvl1pPr>
              <a:defRPr/>
            </a:lvl1pPr>
          </a:lstStyle>
          <a:p>
            <a:endParaRPr lang="en-US" dirty="0"/>
          </a:p>
        </p:txBody>
      </p:sp>
      <p:sp>
        <p:nvSpPr>
          <p:cNvPr id="7174" name="Rectangle 6"/>
          <p:cNvSpPr>
            <a:spLocks noGrp="1" noChangeArrowheads="1"/>
          </p:cNvSpPr>
          <p:nvPr>
            <p:ph type="sldNum" sz="quarter" idx="4"/>
          </p:nvPr>
        </p:nvSpPr>
        <p:spPr>
          <a:xfrm>
            <a:off x="7645400" y="6245225"/>
            <a:ext cx="1187450" cy="476250"/>
          </a:xfrm>
        </p:spPr>
        <p:txBody>
          <a:bodyPr/>
          <a:lstStyle>
            <a:lvl1pPr>
              <a:defRPr/>
            </a:lvl1pPr>
          </a:lstStyle>
          <a:p>
            <a:fld id="{55676F32-6FC0-4DDC-9B9F-E33659F8B984}"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25D8B36-57A9-482C-9BBA-445D1E98AFAC}"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163513"/>
            <a:ext cx="1774825" cy="6470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60538" y="163513"/>
            <a:ext cx="5173662" cy="6470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673C44C-434B-4879-8085-8B4C883DCC89}"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50D902A-B33B-4095-9F23-135213F3E4AB}"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77D5D70-059C-43C4-869F-C87883EE78D4}"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60538" y="1362075"/>
            <a:ext cx="3473450" cy="5272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86388" y="1362075"/>
            <a:ext cx="3475037" cy="5272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357D54C-F0A3-489D-BB42-DE5035A8B998}"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7AA48714-7F4A-4E29-AE8F-7180AEA424AD}"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F5BF5A0A-AAE7-49A8-8F60-C363D424AC9E}"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89E756E5-376A-43F7-97EB-4EE90A7A38D6}"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E9E13662-0F27-46F2-B210-D73C2172A6A7}"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21A37B5-04F2-4482-8E9B-DDD0A06CBB11}"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760538" y="163513"/>
            <a:ext cx="7100887" cy="8842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1760538" y="1362075"/>
            <a:ext cx="7100887" cy="5272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1789113" y="6442075"/>
            <a:ext cx="1889125"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6149" name="Rectangle 5"/>
          <p:cNvSpPr>
            <a:spLocks noGrp="1" noChangeArrowheads="1"/>
          </p:cNvSpPr>
          <p:nvPr>
            <p:ph type="ftr" sz="quarter" idx="3"/>
          </p:nvPr>
        </p:nvSpPr>
        <p:spPr bwMode="auto">
          <a:xfrm>
            <a:off x="4029075" y="6461125"/>
            <a:ext cx="2417763"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6150" name="Rectangle 6"/>
          <p:cNvSpPr>
            <a:spLocks noGrp="1" noChangeArrowheads="1"/>
          </p:cNvSpPr>
          <p:nvPr>
            <p:ph type="sldNum" sz="quarter" idx="4"/>
          </p:nvPr>
        </p:nvSpPr>
        <p:spPr bwMode="auto">
          <a:xfrm>
            <a:off x="6858000" y="6437313"/>
            <a:ext cx="1920875"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5D94489-50B2-4013-92F6-A11DBE546F00}"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3577" y="346347"/>
            <a:ext cx="4230423" cy="3463475"/>
          </a:xfrm>
        </p:spPr>
        <p:txBody>
          <a:bodyPr/>
          <a:lstStyle/>
          <a:p>
            <a:r>
              <a:rPr lang="en-US" sz="3600" dirty="0" smtClean="0"/>
              <a:t>A Different Way </a:t>
            </a:r>
            <a:br>
              <a:rPr lang="en-US" sz="3600" dirty="0" smtClean="0"/>
            </a:br>
            <a:r>
              <a:rPr lang="en-US" sz="2800" dirty="0" smtClean="0"/>
              <a:t>of Looking at</a:t>
            </a:r>
            <a:br>
              <a:rPr lang="en-US" sz="2800" dirty="0" smtClean="0"/>
            </a:br>
            <a:r>
              <a:rPr lang="en-US" sz="3600" dirty="0" smtClean="0"/>
              <a:t>Franciscan Servant Leadership</a:t>
            </a:r>
            <a:endParaRPr lang="en-US" sz="3600" dirty="0"/>
          </a:p>
        </p:txBody>
      </p:sp>
      <p:sp>
        <p:nvSpPr>
          <p:cNvPr id="3" name="Subtitle 2"/>
          <p:cNvSpPr>
            <a:spLocks noGrp="1"/>
          </p:cNvSpPr>
          <p:nvPr>
            <p:ph type="subTitle" idx="1"/>
          </p:nvPr>
        </p:nvSpPr>
        <p:spPr>
          <a:xfrm>
            <a:off x="5311281" y="3835476"/>
            <a:ext cx="3707633" cy="1922387"/>
          </a:xfrm>
        </p:spPr>
        <p:txBody>
          <a:bodyPr/>
          <a:lstStyle/>
          <a:p>
            <a:r>
              <a:rPr lang="en-US" dirty="0" smtClean="0"/>
              <a:t>National Fraternity Chapter</a:t>
            </a:r>
          </a:p>
          <a:p>
            <a:r>
              <a:rPr lang="en-US" dirty="0" smtClean="0"/>
              <a:t>October 2014</a:t>
            </a:r>
          </a:p>
          <a:p>
            <a:endParaRPr lang="en-US" sz="2000" dirty="0" smtClean="0"/>
          </a:p>
          <a:p>
            <a:r>
              <a:rPr lang="en-US" sz="2400" dirty="0" smtClean="0"/>
              <a:t>Anne H. Mulqueen, ofs</a:t>
            </a:r>
            <a:endParaRPr lang="en-US" sz="2400" dirty="0"/>
          </a:p>
        </p:txBody>
      </p:sp>
      <p:pic>
        <p:nvPicPr>
          <p:cNvPr id="4" name="Picture 3" descr="Scan.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29" y="33051"/>
            <a:ext cx="5170161" cy="6858000"/>
          </a:xfrm>
          <a:prstGeom prst="rect">
            <a:avLst/>
          </a:prstGeom>
        </p:spPr>
      </p:pic>
      <p:sp>
        <p:nvSpPr>
          <p:cNvPr id="5" name="TextBox 4"/>
          <p:cNvSpPr txBox="1"/>
          <p:nvPr/>
        </p:nvSpPr>
        <p:spPr>
          <a:xfrm>
            <a:off x="2642811" y="4900175"/>
            <a:ext cx="1911549" cy="692497"/>
          </a:xfrm>
          <a:prstGeom prst="rect">
            <a:avLst/>
          </a:prstGeom>
          <a:noFill/>
        </p:spPr>
        <p:txBody>
          <a:bodyPr wrap="square" rtlCol="0">
            <a:spAutoFit/>
          </a:bodyPr>
          <a:lstStyle/>
          <a:p>
            <a:r>
              <a:rPr lang="en-US" sz="2000" dirty="0" smtClean="0">
                <a:latin typeface="Lucida Handwriting"/>
                <a:cs typeface="Lucida Handwriting"/>
              </a:rPr>
              <a:t>[</a:t>
            </a:r>
            <a:r>
              <a:rPr lang="en-US" sz="1900" dirty="0" smtClean="0">
                <a:latin typeface="Lucida Handwriting"/>
                <a:cs typeface="Lucida Handwriting"/>
              </a:rPr>
              <a:t>Franciscan Leader]</a:t>
            </a:r>
            <a:endParaRPr lang="en-US" sz="1900" dirty="0">
              <a:latin typeface="Lucida Handwriting"/>
              <a:cs typeface="Lucida Handwriting"/>
            </a:endParaRPr>
          </a:p>
        </p:txBody>
      </p:sp>
    </p:spTree>
    <p:extLst>
      <p:ext uri="{BB962C8B-B14F-4D97-AF65-F5344CB8AC3E}">
        <p14:creationId xmlns:p14="http://schemas.microsoft.com/office/powerpoint/2010/main" val="1392974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FAITHFULLY</a:t>
            </a:r>
            <a:r>
              <a:rPr lang="en-US" sz="3200" b="1" dirty="0" smtClean="0">
                <a:solidFill>
                  <a:srgbClr val="000000"/>
                </a:solidFill>
                <a:latin typeface="Ayuthaya"/>
                <a:cs typeface="Ayuthaya"/>
              </a:rPr>
              <a:t> </a:t>
            </a:r>
            <a:r>
              <a:rPr lang="en-US" sz="3200" b="1" dirty="0" smtClean="0">
                <a:solidFill>
                  <a:srgbClr val="0000FF"/>
                </a:solidFill>
                <a:latin typeface="Ayuthaya"/>
                <a:cs typeface="Ayuthaya"/>
              </a:rPr>
              <a:t>FOLLOWING FRANCIS </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4862260" y="3104299"/>
            <a:ext cx="4054021" cy="3600986"/>
          </a:xfrm>
          <a:prstGeom prst="rect">
            <a:avLst/>
          </a:prstGeom>
        </p:spPr>
        <p:txBody>
          <a:bodyPr wrap="square">
            <a:spAutoFit/>
          </a:bodyPr>
          <a:lstStyle/>
          <a:p>
            <a:r>
              <a:rPr lang="en-US" sz="2400" dirty="0" smtClean="0">
                <a:latin typeface="+mn-lt"/>
                <a:cs typeface="Verdana"/>
              </a:rPr>
              <a:t>—in all Your churches throughout the whole world— </a:t>
            </a:r>
            <a:r>
              <a:rPr lang="en-US" sz="2400" b="1" dirty="0" smtClean="0">
                <a:latin typeface="+mn-lt"/>
                <a:cs typeface="Verdana"/>
              </a:rPr>
              <a:t>and we bless You </a:t>
            </a:r>
          </a:p>
          <a:p>
            <a:r>
              <a:rPr lang="en-US" sz="2800" dirty="0" smtClean="0">
                <a:effectLst>
                  <a:glow rad="63500">
                    <a:schemeClr val="accent1">
                      <a:satMod val="175000"/>
                      <a:alpha val="40000"/>
                    </a:schemeClr>
                  </a:glow>
                  <a:innerShdw blurRad="63500" dist="50800" dir="13500000">
                    <a:prstClr val="black">
                      <a:alpha val="50000"/>
                    </a:prstClr>
                  </a:innerShdw>
                </a:effectLst>
                <a:latin typeface="+mn-lt"/>
                <a:cs typeface="Verdana"/>
              </a:rPr>
              <a:t>because by Your holy cross, You have redeemed the world.  </a:t>
            </a:r>
          </a:p>
          <a:p>
            <a:r>
              <a:rPr lang="en-US" sz="2800" dirty="0" smtClean="0">
                <a:effectLst>
                  <a:glow rad="63500">
                    <a:schemeClr val="accent1">
                      <a:satMod val="175000"/>
                      <a:alpha val="40000"/>
                    </a:schemeClr>
                  </a:glow>
                  <a:innerShdw blurRad="63500" dist="50800" dir="13500000">
                    <a:prstClr val="black">
                      <a:alpha val="50000"/>
                    </a:prstClr>
                  </a:innerShdw>
                </a:effectLst>
                <a:latin typeface="+mn-lt"/>
                <a:cs typeface="Verdana"/>
              </a:rPr>
              <a:t> </a:t>
            </a:r>
            <a:r>
              <a:rPr lang="en-US" sz="2000" dirty="0" smtClean="0">
                <a:effectLst>
                  <a:glow rad="63500">
                    <a:schemeClr val="accent1">
                      <a:satMod val="175000"/>
                      <a:alpha val="40000"/>
                    </a:schemeClr>
                  </a:glow>
                  <a:innerShdw blurRad="63500" dist="50800" dir="13500000">
                    <a:prstClr val="black">
                      <a:alpha val="50000"/>
                    </a:prstClr>
                  </a:innerShdw>
                </a:effectLst>
                <a:latin typeface="+mn-lt"/>
                <a:cs typeface="Verdana"/>
              </a:rPr>
              <a:t>[the emphasis is on Christ]</a:t>
            </a:r>
          </a:p>
          <a:p>
            <a:endParaRPr lang="en-US" sz="2800" dirty="0" smtClean="0">
              <a:effectLst>
                <a:glow rad="63500">
                  <a:schemeClr val="accent1">
                    <a:satMod val="175000"/>
                    <a:alpha val="40000"/>
                  </a:schemeClr>
                </a:glow>
                <a:innerShdw blurRad="63500" dist="50800" dir="13500000">
                  <a:prstClr val="black">
                    <a:alpha val="50000"/>
                  </a:prstClr>
                </a:innerShdw>
              </a:effectLst>
              <a:latin typeface="+mn-lt"/>
              <a:cs typeface="Verdana"/>
            </a:endParaRPr>
          </a:p>
          <a:p>
            <a:pPr algn="r"/>
            <a:r>
              <a:rPr lang="en-US" sz="1600" dirty="0" smtClean="0">
                <a:latin typeface="Verdana"/>
                <a:cs typeface="Verdana"/>
              </a:rPr>
              <a:t>The Testament 4-5</a:t>
            </a:r>
            <a:endParaRPr lang="en-US" sz="1600" dirty="0" smtClean="0">
              <a:solidFill>
                <a:srgbClr val="0000FF"/>
              </a:solidFill>
              <a:latin typeface="Verdana"/>
              <a:cs typeface="Verdana"/>
            </a:endParaRPr>
          </a:p>
        </p:txBody>
      </p:sp>
      <p:sp>
        <p:nvSpPr>
          <p:cNvPr id="6" name="TextBox 5"/>
          <p:cNvSpPr txBox="1"/>
          <p:nvPr/>
        </p:nvSpPr>
        <p:spPr>
          <a:xfrm>
            <a:off x="2065497" y="1345539"/>
            <a:ext cx="6953417" cy="1723549"/>
          </a:xfrm>
          <a:prstGeom prst="rect">
            <a:avLst/>
          </a:prstGeom>
          <a:noFill/>
        </p:spPr>
        <p:txBody>
          <a:bodyPr wrap="square" rtlCol="0">
            <a:spAutoFit/>
          </a:bodyPr>
          <a:lstStyle/>
          <a:p>
            <a:endParaRPr lang="en-US" sz="2600" dirty="0" smtClean="0">
              <a:latin typeface="+mj-lt"/>
              <a:cs typeface="Verdana"/>
            </a:endParaRPr>
          </a:p>
          <a:p>
            <a:r>
              <a:rPr lang="en-US" sz="2600" dirty="0" smtClean="0">
                <a:latin typeface="+mj-lt"/>
                <a:cs typeface="Verdana"/>
              </a:rPr>
              <a:t>And the Lord gave me such FAITH … that I would pray with simplicity in this way and say:  </a:t>
            </a:r>
            <a:r>
              <a:rPr lang="en-US" sz="2800" b="1" dirty="0" smtClean="0">
                <a:cs typeface="Verdana"/>
              </a:rPr>
              <a:t>We </a:t>
            </a:r>
            <a:r>
              <a:rPr lang="en-US" sz="2800" b="1" dirty="0">
                <a:cs typeface="Verdana"/>
              </a:rPr>
              <a:t>adore You, Lord Jesus Christ</a:t>
            </a:r>
            <a:r>
              <a:rPr lang="en-US" sz="2600" dirty="0" smtClean="0">
                <a:latin typeface="+mj-lt"/>
                <a:cs typeface="Verdana"/>
              </a:rPr>
              <a:t>   </a:t>
            </a:r>
          </a:p>
        </p:txBody>
      </p:sp>
      <p:sp>
        <p:nvSpPr>
          <p:cNvPr id="3" name="TextBox 2"/>
          <p:cNvSpPr txBox="1"/>
          <p:nvPr/>
        </p:nvSpPr>
        <p:spPr>
          <a:xfrm>
            <a:off x="513167" y="4181825"/>
            <a:ext cx="2604323" cy="369332"/>
          </a:xfrm>
          <a:prstGeom prst="rect">
            <a:avLst/>
          </a:prstGeom>
          <a:noFill/>
        </p:spPr>
        <p:txBody>
          <a:bodyPr wrap="square" rtlCol="0">
            <a:spAutoFit/>
          </a:bodyPr>
          <a:lstStyle/>
          <a:p>
            <a:endParaRPr lang="en-US" dirty="0"/>
          </a:p>
        </p:txBody>
      </p:sp>
      <p:pic>
        <p:nvPicPr>
          <p:cNvPr id="9" name="Content Placeholder 5"/>
          <p:cNvPicPr>
            <a:picLocks noChangeAspect="1"/>
          </p:cNvPicPr>
          <p:nvPr/>
        </p:nvPicPr>
        <p:blipFill>
          <a:blip r:embed="rId3"/>
          <a:srcRect l="2155" r="2155"/>
          <a:stretch>
            <a:fillRect/>
          </a:stretch>
        </p:blipFill>
        <p:spPr bwMode="auto">
          <a:xfrm>
            <a:off x="0" y="4114800"/>
            <a:ext cx="4775461" cy="2743200"/>
          </a:xfrm>
          <a:prstGeom prst="rect">
            <a:avLst/>
          </a:prstGeom>
          <a:noFill/>
          <a:ln w="9525">
            <a:noFill/>
            <a:miter lim="800000"/>
            <a:headEnd/>
            <a:tailEnd/>
          </a:ln>
          <a:effectLst/>
        </p:spPr>
      </p:pic>
    </p:spTree>
    <p:extLst>
      <p:ext uri="{BB962C8B-B14F-4D97-AF65-F5344CB8AC3E}">
        <p14:creationId xmlns:p14="http://schemas.microsoft.com/office/powerpoint/2010/main" val="2274167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PLACING MY FAITH IN JESUS</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463879" y="3040162"/>
            <a:ext cx="5465232" cy="3508653"/>
          </a:xfrm>
          <a:prstGeom prst="rect">
            <a:avLst/>
          </a:prstGeom>
        </p:spPr>
        <p:txBody>
          <a:bodyPr wrap="square">
            <a:spAutoFit/>
          </a:bodyPr>
          <a:lstStyle/>
          <a:p>
            <a:endParaRPr lang="en-US" sz="2400" dirty="0" smtClean="0"/>
          </a:p>
          <a:p>
            <a:r>
              <a:rPr lang="en-US" sz="2400" dirty="0" smtClean="0"/>
              <a:t>Do </a:t>
            </a:r>
            <a:r>
              <a:rPr lang="en-US" sz="2400" dirty="0"/>
              <a:t>you believe this?</a:t>
            </a:r>
            <a:r>
              <a:rPr lang="en-US" sz="2400" dirty="0" smtClean="0"/>
              <a:t>” </a:t>
            </a:r>
            <a:r>
              <a:rPr lang="en-US" sz="2400" dirty="0" smtClean="0">
                <a:solidFill>
                  <a:srgbClr val="0000FF"/>
                </a:solidFill>
              </a:rPr>
              <a:t>[Do you have faith in me?]</a:t>
            </a:r>
            <a:r>
              <a:rPr lang="en-US" sz="2400" dirty="0" smtClean="0"/>
              <a:t> [Martha] </a:t>
            </a:r>
            <a:r>
              <a:rPr lang="en-US" sz="2400" dirty="0"/>
              <a:t>said to him, </a:t>
            </a:r>
            <a:endParaRPr lang="en-US" sz="2400" dirty="0" smtClean="0"/>
          </a:p>
          <a:p>
            <a:r>
              <a:rPr lang="en-US" sz="2400" dirty="0" smtClean="0"/>
              <a:t>“</a:t>
            </a:r>
            <a:r>
              <a:rPr lang="en-US" sz="2400" dirty="0"/>
              <a:t>Yes, Lord. I have come to believe that </a:t>
            </a:r>
            <a:r>
              <a:rPr lang="en-US" sz="2400" b="1" dirty="0"/>
              <a:t>you are the Messiah, the Son of God, </a:t>
            </a:r>
            <a:r>
              <a:rPr lang="en-US" sz="2400" dirty="0"/>
              <a:t>the one who is coming </a:t>
            </a:r>
            <a:r>
              <a:rPr lang="en-US" sz="2400" dirty="0" smtClean="0"/>
              <a:t>into </a:t>
            </a:r>
            <a:r>
              <a:rPr lang="en-US" sz="2400" dirty="0"/>
              <a:t>the world.</a:t>
            </a:r>
            <a:r>
              <a:rPr lang="en-US" sz="2400" dirty="0" smtClean="0"/>
              <a:t>”</a:t>
            </a:r>
            <a:endParaRPr lang="en-US" dirty="0" smtClean="0">
              <a:solidFill>
                <a:srgbClr val="0000FF"/>
              </a:solidFill>
              <a:latin typeface="Tahoma"/>
              <a:cs typeface="Tahoma"/>
            </a:endParaRPr>
          </a:p>
          <a:p>
            <a:pPr algn="r"/>
            <a:endParaRPr lang="en-US" dirty="0">
              <a:solidFill>
                <a:srgbClr val="0000FF"/>
              </a:solidFill>
              <a:latin typeface="Tahoma"/>
              <a:cs typeface="Tahoma"/>
            </a:endParaRPr>
          </a:p>
          <a:p>
            <a:pPr algn="r"/>
            <a:endParaRPr lang="en-US" dirty="0" smtClean="0">
              <a:solidFill>
                <a:srgbClr val="0000FF"/>
              </a:solidFill>
              <a:latin typeface="Tahoma"/>
              <a:cs typeface="Tahoma"/>
            </a:endParaRPr>
          </a:p>
          <a:p>
            <a:pPr algn="r"/>
            <a:r>
              <a:rPr lang="en-US" dirty="0" smtClean="0">
                <a:solidFill>
                  <a:srgbClr val="0000FF"/>
                </a:solidFill>
                <a:latin typeface="Tahoma"/>
                <a:cs typeface="Tahoma"/>
              </a:rPr>
              <a:t>John 11:25-27</a:t>
            </a:r>
          </a:p>
        </p:txBody>
      </p:sp>
      <p:sp>
        <p:nvSpPr>
          <p:cNvPr id="6" name="TextBox 5"/>
          <p:cNvSpPr txBox="1"/>
          <p:nvPr/>
        </p:nvSpPr>
        <p:spPr>
          <a:xfrm>
            <a:off x="1783256" y="1103181"/>
            <a:ext cx="7171513" cy="2262158"/>
          </a:xfrm>
          <a:prstGeom prst="rect">
            <a:avLst/>
          </a:prstGeom>
          <a:noFill/>
        </p:spPr>
        <p:txBody>
          <a:bodyPr wrap="square" rtlCol="0">
            <a:spAutoFit/>
          </a:bodyPr>
          <a:lstStyle/>
          <a:p>
            <a:r>
              <a:rPr lang="en-US" sz="2400" dirty="0"/>
              <a:t>Jesus consoling Martha </a:t>
            </a:r>
            <a:r>
              <a:rPr lang="en-US" sz="2400" dirty="0" smtClean="0"/>
              <a:t>and Mary on </a:t>
            </a:r>
            <a:r>
              <a:rPr lang="en-US" sz="2400" dirty="0"/>
              <a:t>the death of </a:t>
            </a:r>
            <a:r>
              <a:rPr lang="en-US" sz="2400" dirty="0" smtClean="0"/>
              <a:t>Lazarus—</a:t>
            </a:r>
          </a:p>
          <a:p>
            <a:endParaRPr lang="en-US" sz="2400" dirty="0" smtClean="0"/>
          </a:p>
          <a:p>
            <a:r>
              <a:rPr lang="en-US" sz="2300" dirty="0" smtClean="0"/>
              <a:t>Jesus </a:t>
            </a:r>
            <a:r>
              <a:rPr lang="en-US" sz="2300" dirty="0"/>
              <a:t>told </a:t>
            </a:r>
            <a:r>
              <a:rPr lang="en-US" sz="2300" dirty="0" smtClean="0"/>
              <a:t>[them], </a:t>
            </a:r>
            <a:r>
              <a:rPr lang="en-US" sz="2300" dirty="0"/>
              <a:t>“I am the resurrection and the life; whoever believes in me, even if he dies, will live,</a:t>
            </a:r>
            <a:r>
              <a:rPr lang="en-US" sz="2300" b="1" baseline="30000" dirty="0"/>
              <a:t> </a:t>
            </a:r>
            <a:r>
              <a:rPr lang="en-US" sz="2300" dirty="0"/>
              <a:t>and everyone who lives and believes in me will never die. </a:t>
            </a:r>
            <a:endParaRPr lang="en-US" sz="2300" dirty="0" smtClean="0"/>
          </a:p>
        </p:txBody>
      </p:sp>
      <p:pic>
        <p:nvPicPr>
          <p:cNvPr id="9" name="Picture 8" descr="imgsearchres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6300"/>
            <a:ext cx="3048000" cy="3441700"/>
          </a:xfrm>
          <a:prstGeom prst="rect">
            <a:avLst/>
          </a:prstGeom>
        </p:spPr>
      </p:pic>
    </p:spTree>
    <p:extLst>
      <p:ext uri="{BB962C8B-B14F-4D97-AF65-F5344CB8AC3E}">
        <p14:creationId xmlns:p14="http://schemas.microsoft.com/office/powerpoint/2010/main" val="3126548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600" dirty="0" smtClean="0">
                <a:solidFill>
                  <a:srgbClr val="0000FF"/>
                </a:solidFill>
              </a:rPr>
              <a:t>TAKE AWAY</a:t>
            </a:r>
            <a:endParaRPr lang="en-US" sz="3600" dirty="0">
              <a:solidFill>
                <a:srgbClr val="0000FF"/>
              </a:solidFill>
            </a:endParaRPr>
          </a:p>
        </p:txBody>
      </p:sp>
      <p:pic>
        <p:nvPicPr>
          <p:cNvPr id="4" name="Picture 3" descr="images-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0500"/>
            <a:ext cx="2844800" cy="2857500"/>
          </a:xfrm>
          <a:prstGeom prst="rect">
            <a:avLst/>
          </a:prstGeom>
        </p:spPr>
      </p:pic>
      <p:sp>
        <p:nvSpPr>
          <p:cNvPr id="5" name="TextBox 4"/>
          <p:cNvSpPr txBox="1"/>
          <p:nvPr/>
        </p:nvSpPr>
        <p:spPr>
          <a:xfrm>
            <a:off x="1950036" y="1295595"/>
            <a:ext cx="6991903" cy="2923877"/>
          </a:xfrm>
          <a:prstGeom prst="rect">
            <a:avLst/>
          </a:prstGeom>
          <a:noFill/>
        </p:spPr>
        <p:txBody>
          <a:bodyPr wrap="square" rtlCol="0">
            <a:spAutoFit/>
          </a:bodyPr>
          <a:lstStyle/>
          <a:p>
            <a:pPr algn="r"/>
            <a:r>
              <a:rPr lang="en-US" sz="2800" b="1" dirty="0">
                <a:solidFill>
                  <a:srgbClr val="0000FF"/>
                </a:solidFill>
              </a:rPr>
              <a:t>g</a:t>
            </a:r>
            <a:r>
              <a:rPr lang="en-US" sz="2800" b="1" dirty="0" smtClean="0">
                <a:solidFill>
                  <a:srgbClr val="0000FF"/>
                </a:solidFill>
              </a:rPr>
              <a:t>ive me right </a:t>
            </a:r>
            <a:r>
              <a:rPr lang="en-US" sz="2800" b="1" dirty="0">
                <a:solidFill>
                  <a:srgbClr val="0000FF"/>
                </a:solidFill>
              </a:rPr>
              <a:t>f</a:t>
            </a:r>
            <a:r>
              <a:rPr lang="en-US" sz="2800" b="1" dirty="0" smtClean="0">
                <a:solidFill>
                  <a:srgbClr val="0000FF"/>
                </a:solidFill>
              </a:rPr>
              <a:t>aith</a:t>
            </a:r>
          </a:p>
          <a:p>
            <a:endParaRPr lang="en-US" sz="2400" dirty="0"/>
          </a:p>
          <a:p>
            <a:r>
              <a:rPr lang="en-US" sz="2200" dirty="0" smtClean="0"/>
              <a:t>Faith is a supernatural gift that invites us into the </a:t>
            </a:r>
            <a:r>
              <a:rPr lang="en-US" sz="2200" dirty="0"/>
              <a:t>hidden mysteries </a:t>
            </a:r>
            <a:r>
              <a:rPr lang="en-US" sz="2200" dirty="0" smtClean="0"/>
              <a:t>of God’s own divine life.</a:t>
            </a:r>
          </a:p>
          <a:p>
            <a:endParaRPr lang="en-US" sz="2200" dirty="0" smtClean="0"/>
          </a:p>
          <a:p>
            <a:pPr marL="342900" indent="-342900">
              <a:buFont typeface="Arial"/>
              <a:buChar char="•"/>
            </a:pPr>
            <a:r>
              <a:rPr lang="en-US" sz="2200" dirty="0" smtClean="0"/>
              <a:t>Faith assures us salvation </a:t>
            </a:r>
            <a:r>
              <a:rPr lang="en-US" dirty="0" smtClean="0"/>
              <a:t>John 6:47</a:t>
            </a:r>
          </a:p>
          <a:p>
            <a:pPr marL="342900" indent="-342900">
              <a:buFont typeface="Arial"/>
              <a:buChar char="•"/>
            </a:pPr>
            <a:r>
              <a:rPr lang="en-US" sz="2200" dirty="0" smtClean="0"/>
              <a:t>Faith will heal us [at least spiritually] </a:t>
            </a:r>
            <a:r>
              <a:rPr lang="en-US" sz="1600" dirty="0" smtClean="0"/>
              <a:t>Mark 10:52</a:t>
            </a:r>
          </a:p>
          <a:p>
            <a:pPr marL="342900" indent="-342900">
              <a:buFont typeface="Arial"/>
              <a:buChar char="•"/>
            </a:pPr>
            <a:r>
              <a:rPr lang="en-US" sz="2200" dirty="0" smtClean="0"/>
              <a:t>Faith paves the way to forgiveness of sin. </a:t>
            </a:r>
            <a:r>
              <a:rPr lang="en-US" sz="1600" dirty="0"/>
              <a:t>Mark </a:t>
            </a:r>
            <a:r>
              <a:rPr lang="en-US" sz="1600" dirty="0" smtClean="0"/>
              <a:t>2:5</a:t>
            </a:r>
            <a:endParaRPr lang="en-US" sz="1600" dirty="0"/>
          </a:p>
        </p:txBody>
      </p:sp>
      <p:sp>
        <p:nvSpPr>
          <p:cNvPr id="6" name="TextBox 5"/>
          <p:cNvSpPr txBox="1"/>
          <p:nvPr/>
        </p:nvSpPr>
        <p:spPr>
          <a:xfrm>
            <a:off x="2950713" y="4258791"/>
            <a:ext cx="5760300" cy="1908215"/>
          </a:xfrm>
          <a:prstGeom prst="rect">
            <a:avLst/>
          </a:prstGeom>
          <a:noFill/>
        </p:spPr>
        <p:txBody>
          <a:bodyPr wrap="square" rtlCol="0">
            <a:spAutoFit/>
          </a:bodyPr>
          <a:lstStyle/>
          <a:p>
            <a:r>
              <a:rPr lang="en-US" sz="2400" dirty="0">
                <a:cs typeface="Verdana"/>
              </a:rPr>
              <a:t>Faith extends beyond Christ</a:t>
            </a:r>
            <a:r>
              <a:rPr lang="en-US" sz="2400" dirty="0" smtClean="0">
                <a:cs typeface="Verdana"/>
              </a:rPr>
              <a:t>—</a:t>
            </a:r>
            <a:r>
              <a:rPr lang="en-US" sz="2400" b="1" dirty="0" smtClean="0">
                <a:cs typeface="Verdana"/>
              </a:rPr>
              <a:t>to the Christ in others</a:t>
            </a:r>
            <a:r>
              <a:rPr lang="en-US" sz="2400" dirty="0" smtClean="0">
                <a:cs typeface="Verdana"/>
              </a:rPr>
              <a:t>—we </a:t>
            </a:r>
            <a:r>
              <a:rPr lang="en-US" sz="2400" dirty="0">
                <a:cs typeface="Verdana"/>
              </a:rPr>
              <a:t>must  have faith in others to do what they have been called to do</a:t>
            </a:r>
            <a:r>
              <a:rPr lang="en-US" sz="2400" dirty="0" smtClean="0">
                <a:cs typeface="Verdana"/>
              </a:rPr>
              <a:t>.</a:t>
            </a:r>
            <a:endParaRPr lang="en-US" sz="2400" dirty="0" smtClean="0"/>
          </a:p>
          <a:p>
            <a:r>
              <a:rPr lang="en-US" sz="2200" dirty="0" smtClean="0"/>
              <a:t>	</a:t>
            </a:r>
            <a:endParaRPr lang="en-US" sz="2200" dirty="0"/>
          </a:p>
        </p:txBody>
      </p:sp>
    </p:spTree>
    <p:extLst>
      <p:ext uri="{BB962C8B-B14F-4D97-AF65-F5344CB8AC3E}">
        <p14:creationId xmlns:p14="http://schemas.microsoft.com/office/powerpoint/2010/main" val="3227388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427" y="1"/>
            <a:ext cx="7090998" cy="1047750"/>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2800" dirty="0" smtClean="0">
                <a:solidFill>
                  <a:srgbClr val="0000FF"/>
                </a:solidFill>
                <a:latin typeface="Ayuthaya"/>
                <a:cs typeface="Ayuthaya"/>
              </a:rPr>
              <a:t>Certain Hope: </a:t>
            </a:r>
            <a:r>
              <a:rPr lang="en-US" sz="2800" u="sng" dirty="0" smtClean="0">
                <a:solidFill>
                  <a:schemeClr val="tx1"/>
                </a:solidFill>
                <a:latin typeface="Ayuthaya"/>
                <a:cs typeface="Ayuthaya"/>
              </a:rPr>
              <a:t>Trait 3</a:t>
            </a:r>
            <a:r>
              <a:rPr lang="en-US" sz="2800" dirty="0" smtClean="0">
                <a:solidFill>
                  <a:schemeClr val="tx1"/>
                </a:solidFill>
                <a:latin typeface="Ayuthaya"/>
                <a:cs typeface="Ayuthaya"/>
              </a:rPr>
              <a:t> of </a:t>
            </a:r>
            <a:r>
              <a:rPr lang="en-US" sz="2800" dirty="0">
                <a:solidFill>
                  <a:srgbClr val="000000"/>
                </a:solidFill>
                <a:latin typeface="Ayuthaya"/>
                <a:cs typeface="Ayuthaya"/>
              </a:rPr>
              <a:t>a Franciscan Spiritual </a:t>
            </a:r>
            <a:r>
              <a:rPr lang="en-US" sz="2800" dirty="0" smtClean="0">
                <a:solidFill>
                  <a:srgbClr val="000000"/>
                </a:solidFill>
                <a:latin typeface="Ayuthaya"/>
                <a:cs typeface="Ayuthaya"/>
              </a:rPr>
              <a:t>Leade</a:t>
            </a:r>
            <a:r>
              <a:rPr lang="en-US" sz="2800" b="1" dirty="0" smtClean="0">
                <a:solidFill>
                  <a:srgbClr val="000000"/>
                </a:solidFill>
                <a:latin typeface="Ayuthaya"/>
                <a:cs typeface="Ayuthaya"/>
              </a:rPr>
              <a:t>r</a:t>
            </a:r>
            <a:r>
              <a:rPr lang="en-US" sz="2800" b="1" dirty="0">
                <a:solidFill>
                  <a:srgbClr val="000000"/>
                </a:solidFill>
                <a:latin typeface="Ayuthaya"/>
                <a:cs typeface="Ayuthaya"/>
              </a:rPr>
              <a:t/>
            </a:r>
            <a:br>
              <a:rPr lang="en-US" sz="2800" b="1" dirty="0">
                <a:solidFill>
                  <a:srgbClr val="000000"/>
                </a:solidFill>
                <a:latin typeface="Ayuthaya"/>
                <a:cs typeface="Ayuthaya"/>
              </a:rPr>
            </a:br>
            <a:r>
              <a:rPr lang="en-US" sz="2800" b="1" dirty="0">
                <a:solidFill>
                  <a:srgbClr val="000000"/>
                </a:solidFill>
                <a:latin typeface="Ayuthaya"/>
                <a:cs typeface="Ayuthaya"/>
              </a:rPr>
              <a:t/>
            </a:r>
            <a:br>
              <a:rPr lang="en-US" sz="2800" b="1" dirty="0">
                <a:solidFill>
                  <a:srgbClr val="000000"/>
                </a:solidFill>
                <a:latin typeface="Ayuthaya"/>
                <a:cs typeface="Ayuthaya"/>
              </a:rPr>
            </a:br>
            <a:endParaRPr lang="en-US" sz="28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4105339" y="1287542"/>
            <a:ext cx="4838682" cy="4678203"/>
          </a:xfrm>
          <a:prstGeom prst="rect">
            <a:avLst/>
          </a:prstGeom>
        </p:spPr>
        <p:txBody>
          <a:bodyPr wrap="square">
            <a:spAutoFit/>
          </a:bodyPr>
          <a:lstStyle/>
          <a:p>
            <a:pPr>
              <a:lnSpc>
                <a:spcPct val="150000"/>
              </a:lnSpc>
            </a:pPr>
            <a:endParaRPr lang="en-US" sz="2400" dirty="0" smtClean="0">
              <a:latin typeface="+mj-lt"/>
              <a:cs typeface="Verdana"/>
            </a:endParaRPr>
          </a:p>
          <a:p>
            <a:pPr>
              <a:lnSpc>
                <a:spcPct val="150000"/>
              </a:lnSpc>
            </a:pPr>
            <a:r>
              <a:rPr lang="en-US" sz="3200" dirty="0" smtClean="0">
                <a:latin typeface="+mj-lt"/>
                <a:cs typeface="Verdana"/>
              </a:rPr>
              <a:t>Most </a:t>
            </a:r>
            <a:r>
              <a:rPr lang="en-US" sz="3200" dirty="0">
                <a:latin typeface="+mj-lt"/>
                <a:cs typeface="Verdana"/>
              </a:rPr>
              <a:t>High, G</a:t>
            </a:r>
            <a:r>
              <a:rPr lang="en-US" sz="3200" dirty="0" smtClean="0">
                <a:latin typeface="+mj-lt"/>
                <a:cs typeface="Verdana"/>
              </a:rPr>
              <a:t>lorious God!</a:t>
            </a:r>
          </a:p>
          <a:p>
            <a:pPr>
              <a:lnSpc>
                <a:spcPct val="150000"/>
              </a:lnSpc>
            </a:pPr>
            <a:endParaRPr lang="en-US" sz="2400" dirty="0" smtClean="0">
              <a:latin typeface="+mn-lt"/>
              <a:cs typeface="Verdana"/>
            </a:endParaRPr>
          </a:p>
          <a:p>
            <a:pPr>
              <a:lnSpc>
                <a:spcPct val="150000"/>
              </a:lnSpc>
            </a:pPr>
            <a:r>
              <a:rPr lang="en-US" sz="2400" dirty="0" smtClean="0">
                <a:latin typeface="+mn-lt"/>
                <a:cs typeface="Verdana"/>
              </a:rPr>
              <a:t>Help us to persevere in </a:t>
            </a:r>
            <a:r>
              <a:rPr lang="en-US" sz="2400" b="1" dirty="0" smtClean="0">
                <a:latin typeface="+mn-lt"/>
                <a:cs typeface="Verdana"/>
              </a:rPr>
              <a:t>HOPE</a:t>
            </a:r>
            <a:r>
              <a:rPr lang="en-US" sz="2400" dirty="0" smtClean="0">
                <a:latin typeface="+mn-lt"/>
                <a:cs typeface="Verdana"/>
              </a:rPr>
              <a:t> believing you will always provide all that we need to form us into wise and loving Christian Franciscan Leaders.</a:t>
            </a:r>
            <a:endParaRPr lang="en-US" sz="2400" dirty="0" smtClean="0">
              <a:solidFill>
                <a:srgbClr val="0000FF"/>
              </a:solidFill>
            </a:endParaRPr>
          </a:p>
        </p:txBody>
      </p:sp>
      <p:pic>
        <p:nvPicPr>
          <p:cNvPr id="7" name="Picture 6" descr="Unknown-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2618"/>
            <a:ext cx="4085011" cy="4215382"/>
          </a:xfrm>
          <a:prstGeom prst="rect">
            <a:avLst/>
          </a:prstGeom>
        </p:spPr>
      </p:pic>
      <p:sp>
        <p:nvSpPr>
          <p:cNvPr id="9" name="TextBox 8"/>
          <p:cNvSpPr txBox="1"/>
          <p:nvPr/>
        </p:nvSpPr>
        <p:spPr>
          <a:xfrm>
            <a:off x="359216" y="6054666"/>
            <a:ext cx="243755" cy="369332"/>
          </a:xfrm>
          <a:prstGeom prst="rect">
            <a:avLst/>
          </a:prstGeom>
          <a:noFill/>
        </p:spPr>
        <p:txBody>
          <a:bodyPr wrap="square" rtlCol="0">
            <a:spAutoFit/>
          </a:bodyPr>
          <a:lstStyle/>
          <a:p>
            <a:r>
              <a:rPr lang="en-US" dirty="0" smtClean="0"/>
              <a:t>3</a:t>
            </a:r>
            <a:endParaRPr lang="en-US" dirty="0"/>
          </a:p>
        </p:txBody>
      </p:sp>
    </p:spTree>
    <p:extLst>
      <p:ext uri="{BB962C8B-B14F-4D97-AF65-F5344CB8AC3E}">
        <p14:creationId xmlns:p14="http://schemas.microsoft.com/office/powerpoint/2010/main" val="2778400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FOLLOWING POPE FRANCIS</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6" name="TextBox 5"/>
          <p:cNvSpPr txBox="1"/>
          <p:nvPr/>
        </p:nvSpPr>
        <p:spPr>
          <a:xfrm>
            <a:off x="4451726" y="3501957"/>
            <a:ext cx="4397946" cy="2954655"/>
          </a:xfrm>
          <a:prstGeom prst="rect">
            <a:avLst/>
          </a:prstGeom>
          <a:noFill/>
        </p:spPr>
        <p:txBody>
          <a:bodyPr wrap="square" rtlCol="0">
            <a:spAutoFit/>
          </a:bodyPr>
          <a:lstStyle/>
          <a:p>
            <a:r>
              <a:rPr lang="en-US" sz="2200" dirty="0"/>
              <a:t>Today is a day of hope; our brothers and </a:t>
            </a:r>
            <a:r>
              <a:rPr lang="en-US" sz="2200" dirty="0" smtClean="0"/>
              <a:t>sisters [the saints] </a:t>
            </a:r>
            <a:r>
              <a:rPr lang="en-US" sz="2200" dirty="0"/>
              <a:t>are in the presence of God, and we, too, will be there in the Lord's arms if we follow the path of Jesus."</a:t>
            </a:r>
          </a:p>
          <a:p>
            <a:r>
              <a:rPr lang="en-US" sz="2200" i="1" dirty="0" smtClean="0"/>
              <a:t>St. Paul </a:t>
            </a:r>
            <a:r>
              <a:rPr lang="en-US" sz="2200" i="1" dirty="0"/>
              <a:t>tells us that </a:t>
            </a:r>
            <a:r>
              <a:rPr lang="en-US" sz="2200" i="1" dirty="0" smtClean="0"/>
              <a:t>HOPE </a:t>
            </a:r>
            <a:r>
              <a:rPr lang="en-US" sz="2200" i="1" dirty="0"/>
              <a:t>has a name.  </a:t>
            </a:r>
            <a:r>
              <a:rPr lang="en-US" sz="3200" i="1" dirty="0" smtClean="0"/>
              <a:t>Hope </a:t>
            </a:r>
            <a:r>
              <a:rPr lang="en-US" sz="3200" i="1" dirty="0"/>
              <a:t>is </a:t>
            </a:r>
            <a:r>
              <a:rPr lang="en-US" sz="3200" i="1" dirty="0" smtClean="0"/>
              <a:t>Christ</a:t>
            </a:r>
            <a:r>
              <a:rPr lang="en-US" sz="3200" dirty="0" smtClean="0"/>
              <a:t>. </a:t>
            </a:r>
          </a:p>
        </p:txBody>
      </p:sp>
      <p:pic>
        <p:nvPicPr>
          <p:cNvPr id="9" name="Picture 8" descr="images-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8817"/>
            <a:ext cx="4404579" cy="3299183"/>
          </a:xfrm>
          <a:prstGeom prst="rect">
            <a:avLst/>
          </a:prstGeom>
        </p:spPr>
      </p:pic>
      <p:sp>
        <p:nvSpPr>
          <p:cNvPr id="10" name="TextBox 9"/>
          <p:cNvSpPr txBox="1"/>
          <p:nvPr/>
        </p:nvSpPr>
        <p:spPr>
          <a:xfrm>
            <a:off x="1759352" y="1336211"/>
            <a:ext cx="6852213" cy="2154436"/>
          </a:xfrm>
          <a:prstGeom prst="rect">
            <a:avLst/>
          </a:prstGeom>
          <a:noFill/>
        </p:spPr>
        <p:txBody>
          <a:bodyPr wrap="square" rtlCol="0">
            <a:spAutoFit/>
          </a:bodyPr>
          <a:lstStyle/>
          <a:p>
            <a:r>
              <a:rPr lang="en-US" sz="2400" b="1" dirty="0" smtClean="0">
                <a:solidFill>
                  <a:srgbClr val="0000FF"/>
                </a:solidFill>
              </a:rPr>
              <a:t>All Saints Day Homily</a:t>
            </a:r>
          </a:p>
          <a:p>
            <a:r>
              <a:rPr lang="en-US" sz="2200" dirty="0" smtClean="0"/>
              <a:t>“The </a:t>
            </a:r>
            <a:r>
              <a:rPr lang="en-US" sz="2200" dirty="0"/>
              <a:t>feasts of All Saints and All Souls are </a:t>
            </a:r>
            <a:r>
              <a:rPr lang="en-US" sz="2200" dirty="0" smtClean="0"/>
              <a:t>‘days </a:t>
            </a:r>
            <a:r>
              <a:rPr lang="en-US" sz="2200" dirty="0"/>
              <a:t>of hope</a:t>
            </a:r>
            <a:r>
              <a:rPr lang="en-US" sz="2200" dirty="0" smtClean="0"/>
              <a:t>,’ Pope Francis </a:t>
            </a:r>
            <a:r>
              <a:rPr lang="en-US" sz="2200" dirty="0"/>
              <a:t>said. The virtue of </a:t>
            </a:r>
            <a:r>
              <a:rPr lang="en-US" sz="2200" dirty="0" smtClean="0"/>
              <a:t>‘</a:t>
            </a:r>
            <a:r>
              <a:rPr lang="en-US" sz="2200" b="1" dirty="0" smtClean="0"/>
              <a:t>hope </a:t>
            </a:r>
            <a:r>
              <a:rPr lang="en-US" sz="2200" b="1" dirty="0"/>
              <a:t>is like a bit of leaven that enlarges your soul.</a:t>
            </a:r>
            <a:r>
              <a:rPr lang="en-US" sz="2200" dirty="0"/>
              <a:t> There are difficult moments in life, but </a:t>
            </a:r>
            <a:r>
              <a:rPr lang="en-US" sz="2200" b="1" dirty="0"/>
              <a:t>with hope you go forward </a:t>
            </a:r>
            <a:r>
              <a:rPr lang="en-US" sz="2200" dirty="0"/>
              <a:t>and keep your eyes on what awaits us. </a:t>
            </a:r>
          </a:p>
        </p:txBody>
      </p:sp>
    </p:spTree>
    <p:extLst>
      <p:ext uri="{BB962C8B-B14F-4D97-AF65-F5344CB8AC3E}">
        <p14:creationId xmlns:p14="http://schemas.microsoft.com/office/powerpoint/2010/main" val="25202482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427" y="1"/>
            <a:ext cx="7090998" cy="1047750"/>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PLACING OUR HOPE IN JESUS</a:t>
            </a:r>
            <a:r>
              <a:rPr lang="en-US" sz="2800" b="1" dirty="0">
                <a:solidFill>
                  <a:srgbClr val="000000"/>
                </a:solidFill>
                <a:latin typeface="Ayuthaya"/>
                <a:cs typeface="Ayuthaya"/>
              </a:rPr>
              <a:t/>
            </a:r>
            <a:br>
              <a:rPr lang="en-US" sz="2800" b="1" dirty="0">
                <a:solidFill>
                  <a:srgbClr val="000000"/>
                </a:solidFill>
                <a:latin typeface="Ayuthaya"/>
                <a:cs typeface="Ayuthaya"/>
              </a:rPr>
            </a:br>
            <a:r>
              <a:rPr lang="en-US" sz="2800" b="1" dirty="0">
                <a:solidFill>
                  <a:srgbClr val="000000"/>
                </a:solidFill>
                <a:latin typeface="Ayuthaya"/>
                <a:cs typeface="Ayuthaya"/>
              </a:rPr>
              <a:t/>
            </a:r>
            <a:br>
              <a:rPr lang="en-US" sz="2800" b="1" dirty="0">
                <a:solidFill>
                  <a:srgbClr val="000000"/>
                </a:solidFill>
                <a:latin typeface="Ayuthaya"/>
                <a:cs typeface="Ayuthaya"/>
              </a:rPr>
            </a:br>
            <a:endParaRPr lang="en-US" sz="28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271441" y="3450647"/>
            <a:ext cx="5272795" cy="2985433"/>
          </a:xfrm>
          <a:prstGeom prst="rect">
            <a:avLst/>
          </a:prstGeom>
        </p:spPr>
        <p:txBody>
          <a:bodyPr wrap="square">
            <a:spAutoFit/>
          </a:bodyPr>
          <a:lstStyle/>
          <a:p>
            <a:r>
              <a:rPr lang="en-US" sz="2400" dirty="0"/>
              <a:t>For in this </a:t>
            </a:r>
            <a:r>
              <a:rPr lang="en-US" sz="2400" b="1" dirty="0"/>
              <a:t>HOPE</a:t>
            </a:r>
            <a:r>
              <a:rPr lang="en-US" sz="2400" dirty="0"/>
              <a:t> we were saved</a:t>
            </a:r>
            <a:r>
              <a:rPr lang="en-US" sz="2800" dirty="0"/>
              <a:t>. </a:t>
            </a:r>
            <a:r>
              <a:rPr lang="en-US" sz="2400" dirty="0" smtClean="0"/>
              <a:t>Hope </a:t>
            </a:r>
            <a:r>
              <a:rPr lang="en-US" sz="2400" dirty="0"/>
              <a:t>that </a:t>
            </a:r>
            <a:r>
              <a:rPr lang="en-US" sz="2400" u="sng" dirty="0" smtClean="0"/>
              <a:t>IS</a:t>
            </a:r>
            <a:r>
              <a:rPr lang="en-US" sz="2400" dirty="0" smtClean="0"/>
              <a:t> </a:t>
            </a:r>
            <a:r>
              <a:rPr lang="en-US" sz="2400" dirty="0"/>
              <a:t>seen is </a:t>
            </a:r>
            <a:r>
              <a:rPr lang="en-US" sz="2400" dirty="0" smtClean="0"/>
              <a:t>NOT hope. </a:t>
            </a:r>
          </a:p>
          <a:p>
            <a:r>
              <a:rPr lang="en-US" sz="2400" dirty="0" smtClean="0"/>
              <a:t>For </a:t>
            </a:r>
            <a:r>
              <a:rPr lang="en-US" sz="2400" dirty="0"/>
              <a:t>who hopes for what he sees? </a:t>
            </a:r>
            <a:endParaRPr lang="en-US" sz="2400" dirty="0" smtClean="0"/>
          </a:p>
          <a:p>
            <a:r>
              <a:rPr lang="en-US" sz="2400" dirty="0" smtClean="0"/>
              <a:t>But </a:t>
            </a:r>
            <a:r>
              <a:rPr lang="en-US" sz="2400" dirty="0"/>
              <a:t>if we hope for what we do </a:t>
            </a:r>
            <a:r>
              <a:rPr lang="en-US" sz="2400" u="sng" dirty="0" smtClean="0"/>
              <a:t>NOT</a:t>
            </a:r>
            <a:r>
              <a:rPr lang="en-US" sz="2400" dirty="0" smtClean="0"/>
              <a:t> </a:t>
            </a:r>
            <a:r>
              <a:rPr lang="en-US" sz="2400" dirty="0"/>
              <a:t>see, we wait for it with patience</a:t>
            </a:r>
            <a:r>
              <a:rPr lang="en-US" sz="2400" dirty="0" smtClean="0"/>
              <a:t>.</a:t>
            </a:r>
          </a:p>
          <a:p>
            <a:endParaRPr lang="en-US" sz="2400" dirty="0"/>
          </a:p>
          <a:p>
            <a:pPr algn="r"/>
            <a:r>
              <a:rPr lang="en-US" sz="1600" dirty="0"/>
              <a:t>Romans </a:t>
            </a:r>
            <a:r>
              <a:rPr lang="en-US" sz="1600" b="1" dirty="0"/>
              <a:t>8:24-25</a:t>
            </a:r>
            <a:endParaRPr lang="en-US" sz="1600" dirty="0"/>
          </a:p>
          <a:p>
            <a:endParaRPr lang="en-US" sz="2400" dirty="0"/>
          </a:p>
        </p:txBody>
      </p:sp>
      <p:sp>
        <p:nvSpPr>
          <p:cNvPr id="5" name="TextBox 4"/>
          <p:cNvSpPr txBox="1"/>
          <p:nvPr/>
        </p:nvSpPr>
        <p:spPr>
          <a:xfrm>
            <a:off x="2001352" y="1436701"/>
            <a:ext cx="6837955" cy="1569660"/>
          </a:xfrm>
          <a:prstGeom prst="rect">
            <a:avLst/>
          </a:prstGeom>
          <a:noFill/>
        </p:spPr>
        <p:txBody>
          <a:bodyPr wrap="square" rtlCol="0">
            <a:spAutoFit/>
          </a:bodyPr>
          <a:lstStyle/>
          <a:p>
            <a:endParaRPr lang="en-US" sz="2400" b="1" dirty="0" smtClean="0"/>
          </a:p>
          <a:p>
            <a:r>
              <a:rPr lang="en-US" sz="2200" b="1" dirty="0" smtClean="0"/>
              <a:t>Hebrews </a:t>
            </a:r>
            <a:r>
              <a:rPr lang="en-US" sz="2200" b="1" dirty="0"/>
              <a:t>11:</a:t>
            </a:r>
            <a:r>
              <a:rPr lang="en-US" sz="2200" b="1" dirty="0" smtClean="0"/>
              <a:t>1</a:t>
            </a:r>
            <a:r>
              <a:rPr lang="en-US" sz="2400" dirty="0" smtClean="0"/>
              <a:t> Now </a:t>
            </a:r>
            <a:r>
              <a:rPr lang="en-US" sz="2400" dirty="0"/>
              <a:t>faith is the assurance of </a:t>
            </a:r>
            <a:r>
              <a:rPr lang="en-US" sz="2400" dirty="0" smtClean="0"/>
              <a:t>			things 	</a:t>
            </a:r>
            <a:r>
              <a:rPr lang="en-US" sz="2400" b="1" dirty="0" smtClean="0"/>
              <a:t>HOPED </a:t>
            </a:r>
            <a:r>
              <a:rPr lang="en-US" sz="2400" dirty="0"/>
              <a:t>for</a:t>
            </a:r>
            <a:r>
              <a:rPr lang="en-US" sz="2400" dirty="0" smtClean="0"/>
              <a:t>, the </a:t>
            </a:r>
            <a:r>
              <a:rPr lang="en-US" sz="2400" dirty="0"/>
              <a:t>conviction </a:t>
            </a:r>
            <a:r>
              <a:rPr lang="en-US" sz="2400" dirty="0" smtClean="0"/>
              <a:t>of</a:t>
            </a:r>
          </a:p>
          <a:p>
            <a:r>
              <a:rPr lang="en-US" sz="2400" dirty="0"/>
              <a:t>	</a:t>
            </a:r>
            <a:r>
              <a:rPr lang="en-US" sz="2400" dirty="0" smtClean="0"/>
              <a:t>	things </a:t>
            </a:r>
            <a:r>
              <a:rPr lang="en-US" sz="2400" u="sng" dirty="0" smtClean="0"/>
              <a:t>	not </a:t>
            </a:r>
            <a:r>
              <a:rPr lang="en-US" sz="2400" u="sng" dirty="0"/>
              <a:t>seen</a:t>
            </a:r>
            <a:r>
              <a:rPr lang="en-US" sz="2400" dirty="0" smtClean="0"/>
              <a:t>.</a:t>
            </a:r>
          </a:p>
        </p:txBody>
      </p:sp>
      <p:pic>
        <p:nvPicPr>
          <p:cNvPr id="9" name="Picture 8"/>
          <p:cNvPicPr>
            <a:picLocks noChangeAspect="1"/>
          </p:cNvPicPr>
          <p:nvPr/>
        </p:nvPicPr>
        <p:blipFill>
          <a:blip r:embed="rId3"/>
          <a:stretch>
            <a:fillRect/>
          </a:stretch>
        </p:blipFill>
        <p:spPr>
          <a:xfrm>
            <a:off x="0" y="3356356"/>
            <a:ext cx="2670524" cy="3501644"/>
          </a:xfrm>
          <a:prstGeom prst="rect">
            <a:avLst/>
          </a:prstGeom>
        </p:spPr>
      </p:pic>
    </p:spTree>
    <p:extLst>
      <p:ext uri="{BB962C8B-B14F-4D97-AF65-F5344CB8AC3E}">
        <p14:creationId xmlns:p14="http://schemas.microsoft.com/office/powerpoint/2010/main" val="2830227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427" y="1"/>
            <a:ext cx="7090998" cy="1047750"/>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TAKE AWAY </a:t>
            </a:r>
            <a:r>
              <a:rPr lang="en-US" sz="2800" b="1" dirty="0">
                <a:solidFill>
                  <a:srgbClr val="000000"/>
                </a:solidFill>
                <a:latin typeface="Ayuthaya"/>
                <a:cs typeface="Ayuthaya"/>
              </a:rPr>
              <a:t/>
            </a:r>
            <a:br>
              <a:rPr lang="en-US" sz="2800" b="1" dirty="0">
                <a:solidFill>
                  <a:srgbClr val="000000"/>
                </a:solidFill>
                <a:latin typeface="Ayuthaya"/>
                <a:cs typeface="Ayuthaya"/>
              </a:rPr>
            </a:br>
            <a:r>
              <a:rPr lang="en-US" sz="2800" b="1" dirty="0">
                <a:solidFill>
                  <a:srgbClr val="000000"/>
                </a:solidFill>
                <a:latin typeface="Ayuthaya"/>
                <a:cs typeface="Ayuthaya"/>
              </a:rPr>
              <a:t/>
            </a:r>
            <a:br>
              <a:rPr lang="en-US" sz="2800" b="1" dirty="0">
                <a:solidFill>
                  <a:srgbClr val="000000"/>
                </a:solidFill>
                <a:latin typeface="Ayuthaya"/>
                <a:cs typeface="Ayuthaya"/>
              </a:rPr>
            </a:br>
            <a:endParaRPr lang="en-US" sz="28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5" name="TextBox 4"/>
          <p:cNvSpPr txBox="1"/>
          <p:nvPr/>
        </p:nvSpPr>
        <p:spPr>
          <a:xfrm>
            <a:off x="1860231" y="1231458"/>
            <a:ext cx="7055583" cy="2308324"/>
          </a:xfrm>
          <a:prstGeom prst="rect">
            <a:avLst/>
          </a:prstGeom>
          <a:noFill/>
        </p:spPr>
        <p:txBody>
          <a:bodyPr wrap="square" rtlCol="0">
            <a:spAutoFit/>
          </a:bodyPr>
          <a:lstStyle/>
          <a:p>
            <a:r>
              <a:rPr lang="en-US" sz="2400" dirty="0" smtClean="0"/>
              <a:t>Hope is a life force that keeps us going.</a:t>
            </a:r>
          </a:p>
          <a:p>
            <a:r>
              <a:rPr lang="en-US" sz="2400" dirty="0" smtClean="0"/>
              <a:t>Hope helps us to deal with life’s problems.</a:t>
            </a:r>
          </a:p>
          <a:p>
            <a:r>
              <a:rPr lang="en-US" sz="2400" dirty="0" smtClean="0"/>
              <a:t>Lack of hope can lead to burnout:</a:t>
            </a:r>
          </a:p>
          <a:p>
            <a:pPr marL="800100" lvl="1" indent="-342900">
              <a:buFont typeface="Arial"/>
              <a:buChar char="•"/>
            </a:pPr>
            <a:r>
              <a:rPr lang="en-US" sz="2400" dirty="0" smtClean="0"/>
              <a:t>Shirking </a:t>
            </a:r>
            <a:r>
              <a:rPr lang="en-US" sz="2400" dirty="0"/>
              <a:t>responsibilities</a:t>
            </a:r>
          </a:p>
          <a:p>
            <a:pPr marL="800100" lvl="1" indent="-342900">
              <a:buFont typeface="Arial"/>
              <a:buChar char="•"/>
            </a:pPr>
            <a:r>
              <a:rPr lang="en-US" sz="2400" dirty="0" smtClean="0"/>
              <a:t>Becoming exhausted </a:t>
            </a:r>
            <a:r>
              <a:rPr lang="en-US" sz="2400" dirty="0"/>
              <a:t>and </a:t>
            </a:r>
            <a:r>
              <a:rPr lang="en-US" sz="2400" dirty="0" smtClean="0"/>
              <a:t>overwhelmed</a:t>
            </a:r>
            <a:endParaRPr lang="en-US" sz="2400" dirty="0"/>
          </a:p>
          <a:p>
            <a:pPr marL="800100" lvl="1" indent="-342900">
              <a:buFont typeface="Arial"/>
              <a:buChar char="•"/>
            </a:pPr>
            <a:r>
              <a:rPr lang="en-US" sz="2400" dirty="0" smtClean="0"/>
              <a:t>Becoming negative </a:t>
            </a:r>
            <a:r>
              <a:rPr lang="en-US" sz="2400" dirty="0"/>
              <a:t>and </a:t>
            </a:r>
            <a:r>
              <a:rPr lang="en-US" sz="2400" dirty="0" smtClean="0"/>
              <a:t>cynical</a:t>
            </a:r>
            <a:endParaRPr lang="en-US" sz="2400" dirty="0"/>
          </a:p>
        </p:txBody>
      </p:sp>
      <p:pic>
        <p:nvPicPr>
          <p:cNvPr id="6" name="Picture 5"/>
          <p:cNvPicPr>
            <a:picLocks noChangeAspect="1"/>
          </p:cNvPicPr>
          <p:nvPr/>
        </p:nvPicPr>
        <p:blipFill>
          <a:blip r:embed="rId3"/>
          <a:stretch>
            <a:fillRect/>
          </a:stretch>
        </p:blipFill>
        <p:spPr>
          <a:xfrm>
            <a:off x="0" y="4394200"/>
            <a:ext cx="3289300" cy="2463800"/>
          </a:xfrm>
          <a:prstGeom prst="rect">
            <a:avLst/>
          </a:prstGeom>
        </p:spPr>
      </p:pic>
      <p:sp>
        <p:nvSpPr>
          <p:cNvPr id="9" name="TextBox 8"/>
          <p:cNvSpPr txBox="1"/>
          <p:nvPr/>
        </p:nvSpPr>
        <p:spPr>
          <a:xfrm>
            <a:off x="3579342" y="3899616"/>
            <a:ext cx="5016211" cy="2185214"/>
          </a:xfrm>
          <a:prstGeom prst="rect">
            <a:avLst/>
          </a:prstGeom>
          <a:noFill/>
        </p:spPr>
        <p:txBody>
          <a:bodyPr wrap="square" rtlCol="0">
            <a:spAutoFit/>
          </a:bodyPr>
          <a:lstStyle/>
          <a:p>
            <a:r>
              <a:rPr lang="en-US" sz="2400" dirty="0"/>
              <a:t>B</a:t>
            </a:r>
            <a:r>
              <a:rPr lang="en-US" sz="2400" dirty="0" smtClean="0"/>
              <a:t>ut </a:t>
            </a:r>
            <a:r>
              <a:rPr lang="en-US" sz="2400" dirty="0"/>
              <a:t>those who hope in the LORD will renew their strength. They will soar on wings like eagles; they will run and not grow weary, they will walk and not be faint</a:t>
            </a:r>
            <a:r>
              <a:rPr lang="en-US" sz="2400" dirty="0" smtClean="0"/>
              <a:t>.</a:t>
            </a:r>
          </a:p>
          <a:p>
            <a:pPr algn="r"/>
            <a:r>
              <a:rPr lang="en-US" sz="1600" dirty="0" smtClean="0"/>
              <a:t>Isaiah 40:31</a:t>
            </a:r>
            <a:endParaRPr lang="en-US" sz="1600" dirty="0"/>
          </a:p>
        </p:txBody>
      </p:sp>
      <p:sp>
        <p:nvSpPr>
          <p:cNvPr id="3" name="TextBox 2"/>
          <p:cNvSpPr txBox="1"/>
          <p:nvPr/>
        </p:nvSpPr>
        <p:spPr>
          <a:xfrm>
            <a:off x="0" y="3707200"/>
            <a:ext cx="3643488" cy="646331"/>
          </a:xfrm>
          <a:prstGeom prst="rect">
            <a:avLst/>
          </a:prstGeom>
          <a:noFill/>
        </p:spPr>
        <p:txBody>
          <a:bodyPr wrap="square" rtlCol="0">
            <a:spAutoFit/>
          </a:bodyPr>
          <a:lstStyle/>
          <a:p>
            <a:endParaRPr lang="en-US" dirty="0" smtClean="0"/>
          </a:p>
          <a:p>
            <a:r>
              <a:rPr lang="en-US" dirty="0" smtClean="0"/>
              <a:t>Hope is the thing with feathers--</a:t>
            </a:r>
            <a:endParaRPr lang="en-US" dirty="0"/>
          </a:p>
        </p:txBody>
      </p:sp>
      <p:sp>
        <p:nvSpPr>
          <p:cNvPr id="8" name="TextBox 7"/>
          <p:cNvSpPr txBox="1"/>
          <p:nvPr/>
        </p:nvSpPr>
        <p:spPr>
          <a:xfrm>
            <a:off x="0" y="6490808"/>
            <a:ext cx="3220125" cy="646331"/>
          </a:xfrm>
          <a:prstGeom prst="rect">
            <a:avLst/>
          </a:prstGeom>
          <a:noFill/>
        </p:spPr>
        <p:txBody>
          <a:bodyPr wrap="square" rtlCol="0">
            <a:spAutoFit/>
          </a:bodyPr>
          <a:lstStyle/>
          <a:p>
            <a:r>
              <a:rPr lang="en-US" dirty="0" smtClean="0"/>
              <a:t>   That perches in the soul –</a:t>
            </a:r>
          </a:p>
          <a:p>
            <a:endParaRPr lang="en-US" dirty="0"/>
          </a:p>
        </p:txBody>
      </p:sp>
    </p:spTree>
    <p:extLst>
      <p:ext uri="{BB962C8B-B14F-4D97-AF65-F5344CB8AC3E}">
        <p14:creationId xmlns:p14="http://schemas.microsoft.com/office/powerpoint/2010/main" val="3116238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FF"/>
                </a:solidFill>
                <a:latin typeface="Ayuthaya"/>
                <a:cs typeface="Ayuthaya"/>
              </a:rPr>
              <a:t/>
            </a:r>
            <a:br>
              <a:rPr lang="en-US" sz="3200" b="1" dirty="0" smtClean="0">
                <a:solidFill>
                  <a:srgbClr val="0000FF"/>
                </a:solidFill>
                <a:latin typeface="Ayuthaya"/>
                <a:cs typeface="Ayuthaya"/>
              </a:rPr>
            </a:br>
            <a:r>
              <a:rPr lang="en-US" sz="3200" b="1" dirty="0">
                <a:solidFill>
                  <a:srgbClr val="0000FF"/>
                </a:solidFill>
                <a:latin typeface="Ayuthaya"/>
                <a:cs typeface="Ayuthaya"/>
              </a:rPr>
              <a:t/>
            </a:r>
            <a:br>
              <a:rPr lang="en-US" sz="3200" b="1" dirty="0">
                <a:solidFill>
                  <a:srgbClr val="0000FF"/>
                </a:solidFill>
                <a:latin typeface="Ayuthaya"/>
                <a:cs typeface="Ayuthaya"/>
              </a:rPr>
            </a:br>
            <a:r>
              <a:rPr lang="en-US" sz="2800" b="1" dirty="0" smtClean="0">
                <a:solidFill>
                  <a:srgbClr val="0000FF"/>
                </a:solidFill>
                <a:latin typeface="Ayuthaya"/>
                <a:cs typeface="Ayuthaya"/>
              </a:rPr>
              <a:t>Perfect Charity: </a:t>
            </a:r>
            <a:r>
              <a:rPr lang="en-US" sz="2800" b="1" u="sng" dirty="0">
                <a:solidFill>
                  <a:schemeClr val="tx1"/>
                </a:solidFill>
                <a:latin typeface="Ayuthaya"/>
                <a:cs typeface="Ayuthaya"/>
              </a:rPr>
              <a:t>Trait </a:t>
            </a:r>
            <a:r>
              <a:rPr lang="en-US" sz="2800" b="1" u="sng" dirty="0" smtClean="0">
                <a:solidFill>
                  <a:schemeClr val="tx1"/>
                </a:solidFill>
                <a:latin typeface="Ayuthaya"/>
                <a:cs typeface="Ayuthaya"/>
              </a:rPr>
              <a:t>4</a:t>
            </a:r>
            <a:r>
              <a:rPr lang="en-US" sz="2800" b="1" dirty="0" smtClean="0">
                <a:solidFill>
                  <a:schemeClr val="tx1"/>
                </a:solidFill>
                <a:latin typeface="Ayuthaya"/>
                <a:cs typeface="Ayuthaya"/>
              </a:rPr>
              <a:t> </a:t>
            </a:r>
            <a:r>
              <a:rPr lang="en-US" sz="2800" b="1" dirty="0">
                <a:solidFill>
                  <a:schemeClr val="tx1"/>
                </a:solidFill>
                <a:latin typeface="Ayuthaya"/>
                <a:cs typeface="Ayuthaya"/>
              </a:rPr>
              <a:t>of </a:t>
            </a:r>
            <a:r>
              <a:rPr lang="en-US" sz="2800" b="1" dirty="0">
                <a:solidFill>
                  <a:srgbClr val="000000"/>
                </a:solidFill>
                <a:latin typeface="Ayuthaya"/>
                <a:cs typeface="Ayuthaya"/>
              </a:rPr>
              <a:t>a Franciscan Spiritual Leader</a:t>
            </a:r>
            <a:r>
              <a:rPr lang="en-US" sz="3200" b="1" dirty="0">
                <a:solidFill>
                  <a:srgbClr val="000000"/>
                </a:solidFill>
                <a:latin typeface="Ayuthaya"/>
                <a:cs typeface="Ayuthaya"/>
              </a:rPr>
              <a:t/>
            </a:r>
            <a:br>
              <a:rPr lang="en-US" sz="3200" b="1" dirty="0">
                <a:solidFill>
                  <a:srgbClr val="000000"/>
                </a:solidFill>
                <a:latin typeface="Ayuthaya"/>
                <a:cs typeface="Ayuthaya"/>
              </a:rPr>
            </a:b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4862260" y="1385390"/>
            <a:ext cx="4068932" cy="4396076"/>
          </a:xfrm>
          <a:prstGeom prst="rect">
            <a:avLst/>
          </a:prstGeom>
        </p:spPr>
        <p:txBody>
          <a:bodyPr wrap="square">
            <a:spAutoFit/>
          </a:bodyPr>
          <a:lstStyle/>
          <a:p>
            <a:endParaRPr lang="en-US" sz="3200" dirty="0"/>
          </a:p>
          <a:p>
            <a:r>
              <a:rPr lang="en-US" sz="3200" dirty="0" smtClean="0">
                <a:latin typeface="+mj-lt"/>
                <a:cs typeface="Verdana"/>
              </a:rPr>
              <a:t>Most </a:t>
            </a:r>
            <a:r>
              <a:rPr lang="en-US" sz="3200" dirty="0">
                <a:latin typeface="+mj-lt"/>
                <a:cs typeface="Verdana"/>
              </a:rPr>
              <a:t>High, </a:t>
            </a:r>
            <a:endParaRPr lang="en-US" sz="3200" dirty="0" smtClean="0">
              <a:latin typeface="+mj-lt"/>
              <a:cs typeface="Verdana"/>
            </a:endParaRPr>
          </a:p>
          <a:p>
            <a:r>
              <a:rPr lang="en-US" sz="3200" dirty="0">
                <a:latin typeface="+mj-lt"/>
                <a:cs typeface="Verdana"/>
              </a:rPr>
              <a:t>	G</a:t>
            </a:r>
            <a:r>
              <a:rPr lang="en-US" sz="3200" dirty="0" smtClean="0">
                <a:latin typeface="+mj-lt"/>
                <a:cs typeface="Verdana"/>
              </a:rPr>
              <a:t>lorious God!  </a:t>
            </a:r>
          </a:p>
          <a:p>
            <a:pPr lvl="1">
              <a:lnSpc>
                <a:spcPct val="150000"/>
              </a:lnSpc>
            </a:pPr>
            <a:r>
              <a:rPr lang="en-US" sz="3200" dirty="0" smtClean="0">
                <a:latin typeface="+mj-lt"/>
                <a:cs typeface="Verdana"/>
              </a:rPr>
              <a:t>Infuse every inch of my </a:t>
            </a:r>
            <a:r>
              <a:rPr lang="en-US" sz="3200" dirty="0">
                <a:latin typeface="+mj-lt"/>
                <a:cs typeface="Verdana"/>
              </a:rPr>
              <a:t>being </a:t>
            </a:r>
            <a:r>
              <a:rPr lang="en-US" sz="3200" dirty="0" smtClean="0">
                <a:latin typeface="+mj-lt"/>
                <a:cs typeface="Verdana"/>
              </a:rPr>
              <a:t>with fraternal love</a:t>
            </a:r>
            <a:endParaRPr lang="en-US" sz="3200" dirty="0">
              <a:latin typeface="+mj-lt"/>
              <a:cs typeface="Verdana"/>
            </a:endParaRPr>
          </a:p>
          <a:p>
            <a:pPr>
              <a:lnSpc>
                <a:spcPct val="150000"/>
              </a:lnSpc>
            </a:pPr>
            <a:endParaRPr lang="en-US" sz="2800" dirty="0" smtClean="0">
              <a:latin typeface="+mj-lt"/>
              <a:cs typeface="Verdana"/>
            </a:endParaRPr>
          </a:p>
        </p:txBody>
      </p:sp>
      <p:pic>
        <p:nvPicPr>
          <p:cNvPr id="12" name="Picture 11" descr="N01394_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0"/>
            <a:ext cx="4700789" cy="4114800"/>
          </a:xfrm>
          <a:prstGeom prst="rect">
            <a:avLst/>
          </a:prstGeom>
        </p:spPr>
      </p:pic>
      <p:sp>
        <p:nvSpPr>
          <p:cNvPr id="3" name="TextBox 2"/>
          <p:cNvSpPr txBox="1"/>
          <p:nvPr/>
        </p:nvSpPr>
        <p:spPr>
          <a:xfrm>
            <a:off x="89805" y="1898498"/>
            <a:ext cx="4567188" cy="830997"/>
          </a:xfrm>
          <a:prstGeom prst="rect">
            <a:avLst/>
          </a:prstGeom>
          <a:noFill/>
        </p:spPr>
        <p:txBody>
          <a:bodyPr wrap="square" rtlCol="0">
            <a:spAutoFit/>
          </a:bodyPr>
          <a:lstStyle/>
          <a:p>
            <a:r>
              <a:rPr lang="en-US" sz="2400" b="1" dirty="0" smtClean="0"/>
              <a:t>Jesus</a:t>
            </a:r>
            <a:r>
              <a:rPr lang="en-US" sz="2400" dirty="0" smtClean="0"/>
              <a:t> Washes the Disciples’		Feet</a:t>
            </a:r>
            <a:endParaRPr lang="en-US" sz="2400" dirty="0"/>
          </a:p>
        </p:txBody>
      </p:sp>
    </p:spTree>
    <p:extLst>
      <p:ext uri="{BB962C8B-B14F-4D97-AF65-F5344CB8AC3E}">
        <p14:creationId xmlns:p14="http://schemas.microsoft.com/office/powerpoint/2010/main" val="261175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341780" cy="884237"/>
          </a:xfrm>
        </p:spPr>
        <p:txBody>
          <a:bodyPr/>
          <a:lstStyle/>
          <a:p>
            <a:pPr algn="r"/>
            <a:r>
              <a:rPr lang="en-US" sz="3200" b="1" dirty="0" smtClean="0">
                <a:solidFill>
                  <a:srgbClr val="0000FF"/>
                </a:solidFill>
                <a:latin typeface="Ayuthaya"/>
                <a:cs typeface="Ayuthaya"/>
              </a:rPr>
              <a:t/>
            </a:r>
            <a:br>
              <a:rPr lang="en-US" sz="3200" b="1" dirty="0" smtClean="0">
                <a:solidFill>
                  <a:srgbClr val="0000FF"/>
                </a:solidFill>
                <a:latin typeface="Ayuthaya"/>
                <a:cs typeface="Ayuthaya"/>
              </a:rPr>
            </a:br>
            <a:r>
              <a:rPr lang="en-US" sz="3200" b="1" dirty="0">
                <a:solidFill>
                  <a:srgbClr val="0000FF"/>
                </a:solidFill>
                <a:latin typeface="Ayuthaya"/>
                <a:cs typeface="Ayuthaya"/>
              </a:rPr>
              <a:t/>
            </a:r>
            <a:br>
              <a:rPr lang="en-US" sz="3200" b="1" dirty="0">
                <a:solidFill>
                  <a:srgbClr val="0000FF"/>
                </a:solidFill>
                <a:latin typeface="Ayuthaya"/>
                <a:cs typeface="Ayuthaya"/>
              </a:rPr>
            </a:br>
            <a:r>
              <a:rPr lang="en-US" sz="2800" b="1" dirty="0">
                <a:solidFill>
                  <a:srgbClr val="0000FF"/>
                </a:solidFill>
                <a:latin typeface="Ayuthaya"/>
                <a:cs typeface="Ayuthaya"/>
              </a:rPr>
              <a:t>FOLLOWING </a:t>
            </a:r>
            <a:r>
              <a:rPr lang="en-US" sz="2800" b="1" dirty="0" smtClean="0">
                <a:solidFill>
                  <a:srgbClr val="0000FF"/>
                </a:solidFill>
                <a:latin typeface="Ayuthaya"/>
                <a:cs typeface="Ayuthaya"/>
              </a:rPr>
              <a:t>FRANCIS</a:t>
            </a:r>
            <a:r>
              <a:rPr lang="en-US" sz="2800" b="1" dirty="0">
                <a:solidFill>
                  <a:srgbClr val="0000FF"/>
                </a:solidFill>
                <a:latin typeface="Ayuthaya"/>
                <a:cs typeface="Ayuthaya"/>
              </a:rPr>
              <a:t> </a:t>
            </a:r>
            <a:r>
              <a:rPr lang="en-US" sz="2000" b="1" dirty="0" smtClean="0">
                <a:solidFill>
                  <a:srgbClr val="0000FF"/>
                </a:solidFill>
                <a:latin typeface="Ayuthaya"/>
                <a:cs typeface="Ayuthaya"/>
              </a:rPr>
              <a:t>in prfect </a:t>
            </a:r>
            <a:r>
              <a:rPr lang="en-US" sz="2000" b="1" dirty="0">
                <a:solidFill>
                  <a:srgbClr val="0000FF"/>
                </a:solidFill>
                <a:latin typeface="Ayuthaya"/>
                <a:cs typeface="Ayuthaya"/>
              </a:rPr>
              <a:t>c</a:t>
            </a:r>
            <a:r>
              <a:rPr lang="en-US" sz="2000" b="1" dirty="0" smtClean="0">
                <a:solidFill>
                  <a:srgbClr val="0000FF"/>
                </a:solidFill>
                <a:latin typeface="Ayuthaya"/>
                <a:cs typeface="Ayuthaya"/>
              </a:rPr>
              <a:t>harity: </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pic>
        <p:nvPicPr>
          <p:cNvPr id="6" name="Picture 5"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8" y="3200452"/>
            <a:ext cx="4033565" cy="3657548"/>
          </a:xfrm>
          <a:prstGeom prst="rect">
            <a:avLst/>
          </a:prstGeom>
        </p:spPr>
      </p:pic>
      <p:sp>
        <p:nvSpPr>
          <p:cNvPr id="3" name="TextBox 2"/>
          <p:cNvSpPr txBox="1"/>
          <p:nvPr/>
        </p:nvSpPr>
        <p:spPr>
          <a:xfrm>
            <a:off x="4246460" y="2745124"/>
            <a:ext cx="4528702" cy="4031873"/>
          </a:xfrm>
          <a:prstGeom prst="rect">
            <a:avLst/>
          </a:prstGeom>
          <a:noFill/>
        </p:spPr>
        <p:txBody>
          <a:bodyPr wrap="square" rtlCol="0">
            <a:spAutoFit/>
          </a:bodyPr>
          <a:lstStyle/>
          <a:p>
            <a:r>
              <a:rPr lang="en-US" sz="2400" dirty="0"/>
              <a:t>t</a:t>
            </a:r>
            <a:r>
              <a:rPr lang="en-US" sz="2400" dirty="0" smtClean="0"/>
              <a:t>o see lepers.--- </a:t>
            </a:r>
          </a:p>
          <a:p>
            <a:r>
              <a:rPr lang="en-US" sz="2400" dirty="0" smtClean="0"/>
              <a:t>And the Lord Himself led me among them. ---</a:t>
            </a:r>
          </a:p>
          <a:p>
            <a:r>
              <a:rPr lang="en-US" sz="2400" dirty="0" smtClean="0"/>
              <a:t>And </a:t>
            </a:r>
            <a:r>
              <a:rPr lang="en-US" sz="2400" i="1" dirty="0" smtClean="0"/>
              <a:t>I showed mercy </a:t>
            </a:r>
            <a:r>
              <a:rPr lang="en-US" sz="2400" dirty="0" smtClean="0">
                <a:solidFill>
                  <a:srgbClr val="0000FF"/>
                </a:solidFill>
              </a:rPr>
              <a:t>[perfect charity] </a:t>
            </a:r>
            <a:r>
              <a:rPr lang="en-US" sz="2400" dirty="0" smtClean="0"/>
              <a:t>to them ---</a:t>
            </a:r>
          </a:p>
          <a:p>
            <a:r>
              <a:rPr lang="en-US" sz="2400" dirty="0" smtClean="0"/>
              <a:t>and when I left them, ---</a:t>
            </a:r>
          </a:p>
          <a:p>
            <a:r>
              <a:rPr lang="en-US" sz="2400" dirty="0" smtClean="0"/>
              <a:t>what had seemed bitter to me was turned into sweetness of soul and body.</a:t>
            </a:r>
          </a:p>
          <a:p>
            <a:endParaRPr lang="en-US" sz="2400" dirty="0"/>
          </a:p>
          <a:p>
            <a:pPr algn="r"/>
            <a:r>
              <a:rPr lang="en-US" sz="1600" dirty="0" smtClean="0"/>
              <a:t>Testament</a:t>
            </a:r>
            <a:endParaRPr lang="en-US" sz="1600" dirty="0"/>
          </a:p>
        </p:txBody>
      </p:sp>
      <p:sp>
        <p:nvSpPr>
          <p:cNvPr id="5" name="TextBox 4"/>
          <p:cNvSpPr txBox="1"/>
          <p:nvPr/>
        </p:nvSpPr>
        <p:spPr>
          <a:xfrm>
            <a:off x="1654965" y="1257113"/>
            <a:ext cx="7489035" cy="1569660"/>
          </a:xfrm>
          <a:prstGeom prst="rect">
            <a:avLst/>
          </a:prstGeom>
          <a:noFill/>
        </p:spPr>
        <p:txBody>
          <a:bodyPr wrap="square" rtlCol="0">
            <a:spAutoFit/>
          </a:bodyPr>
          <a:lstStyle/>
          <a:p>
            <a:endParaRPr lang="en-US" sz="2400" dirty="0" smtClean="0"/>
          </a:p>
          <a:p>
            <a:r>
              <a:rPr lang="en-US" sz="2400" dirty="0" smtClean="0">
                <a:solidFill>
                  <a:srgbClr val="0000FF"/>
                </a:solidFill>
              </a:rPr>
              <a:t>The Beginning of Francis’ Life of Penance and Love</a:t>
            </a:r>
            <a:endParaRPr lang="en-US" sz="2400" dirty="0"/>
          </a:p>
          <a:p>
            <a:endParaRPr lang="en-US" sz="2400" dirty="0"/>
          </a:p>
          <a:p>
            <a:r>
              <a:rPr lang="en-US" sz="2400" dirty="0" smtClean="0"/>
              <a:t>… for when </a:t>
            </a:r>
            <a:r>
              <a:rPr lang="en-US" sz="2400" dirty="0"/>
              <a:t>I was in sin, </a:t>
            </a:r>
            <a:r>
              <a:rPr lang="en-US" sz="2400" dirty="0" smtClean="0"/>
              <a:t>it seemed too bitter for me</a:t>
            </a:r>
            <a:endParaRPr lang="en-US" sz="2400" dirty="0"/>
          </a:p>
        </p:txBody>
      </p:sp>
    </p:spTree>
    <p:extLst>
      <p:ext uri="{BB962C8B-B14F-4D97-AF65-F5344CB8AC3E}">
        <p14:creationId xmlns:p14="http://schemas.microsoft.com/office/powerpoint/2010/main" val="1394866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FF"/>
                </a:solidFill>
                <a:latin typeface="Ayuthaya"/>
                <a:cs typeface="Ayuthaya"/>
              </a:rPr>
              <a:t/>
            </a:r>
            <a:br>
              <a:rPr lang="en-US" sz="3200" b="1" dirty="0" smtClean="0">
                <a:solidFill>
                  <a:srgbClr val="0000FF"/>
                </a:solidFill>
                <a:latin typeface="Ayuthaya"/>
                <a:cs typeface="Ayuthaya"/>
              </a:rPr>
            </a:br>
            <a:r>
              <a:rPr lang="en-US" sz="3200" b="1" dirty="0">
                <a:solidFill>
                  <a:srgbClr val="0000FF"/>
                </a:solidFill>
                <a:latin typeface="Ayuthaya"/>
                <a:cs typeface="Ayuthaya"/>
              </a:rPr>
              <a:t/>
            </a:r>
            <a:br>
              <a:rPr lang="en-US" sz="3200" b="1" dirty="0">
                <a:solidFill>
                  <a:srgbClr val="0000FF"/>
                </a:solidFill>
                <a:latin typeface="Ayuthaya"/>
                <a:cs typeface="Ayuthaya"/>
              </a:rPr>
            </a:br>
            <a:r>
              <a:rPr lang="en-US" sz="2800" b="1" dirty="0">
                <a:solidFill>
                  <a:srgbClr val="0000FF"/>
                </a:solidFill>
                <a:latin typeface="Ayuthaya"/>
                <a:cs typeface="Ayuthaya"/>
              </a:rPr>
              <a:t>IMITATING </a:t>
            </a:r>
            <a:r>
              <a:rPr lang="en-US" sz="2800" b="1" dirty="0" smtClean="0">
                <a:solidFill>
                  <a:srgbClr val="0000FF"/>
                </a:solidFill>
                <a:latin typeface="Ayuthaya"/>
                <a:cs typeface="Ayuthaya"/>
              </a:rPr>
              <a:t>JESUS </a:t>
            </a:r>
            <a:r>
              <a:rPr lang="en-US" sz="2400" b="1" dirty="0" smtClean="0">
                <a:solidFill>
                  <a:srgbClr val="0000FF"/>
                </a:solidFill>
                <a:latin typeface="Ayuthaya"/>
                <a:cs typeface="Ayuthaya"/>
              </a:rPr>
              <a:t>in perfect Charity: </a:t>
            </a:r>
            <a:r>
              <a:rPr lang="en-US" sz="2400" b="1" dirty="0">
                <a:solidFill>
                  <a:srgbClr val="000000"/>
                </a:solidFill>
                <a:latin typeface="Ayuthaya"/>
                <a:cs typeface="Ayuthaya"/>
              </a:rPr>
              <a:t/>
            </a:r>
            <a:br>
              <a:rPr lang="en-US" sz="2400" b="1" dirty="0">
                <a:solidFill>
                  <a:srgbClr val="000000"/>
                </a:solidFill>
                <a:latin typeface="Ayuthaya"/>
                <a:cs typeface="Ayuthaya"/>
              </a:rPr>
            </a:br>
            <a:r>
              <a:rPr lang="en-US" sz="2400" b="1" dirty="0" smtClean="0">
                <a:solidFill>
                  <a:srgbClr val="000000"/>
                </a:solidFill>
                <a:latin typeface="Ayuthaya"/>
                <a:cs typeface="Ayuthaya"/>
              </a:rPr>
              <a:t/>
            </a:r>
            <a:br>
              <a:rPr lang="en-US" sz="2400" b="1" dirty="0" smtClean="0">
                <a:solidFill>
                  <a:srgbClr val="000000"/>
                </a:solidFill>
                <a:latin typeface="Ayuthaya"/>
                <a:cs typeface="Ayuthaya"/>
              </a:rPr>
            </a:br>
            <a:endParaRPr lang="en-US" sz="24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4900748" y="1423872"/>
            <a:ext cx="4030444" cy="5078313"/>
          </a:xfrm>
          <a:prstGeom prst="rect">
            <a:avLst/>
          </a:prstGeom>
        </p:spPr>
        <p:txBody>
          <a:bodyPr wrap="square">
            <a:spAutoFit/>
          </a:bodyPr>
          <a:lstStyle/>
          <a:p>
            <a:endParaRPr lang="en-US" sz="3200" dirty="0"/>
          </a:p>
          <a:p>
            <a:r>
              <a:rPr lang="en-US" sz="2400" dirty="0" smtClean="0"/>
              <a:t>“</a:t>
            </a:r>
            <a:r>
              <a:rPr lang="en-US" sz="2400" dirty="0"/>
              <a:t>A new command I give you: </a:t>
            </a:r>
            <a:r>
              <a:rPr lang="en-US" sz="2400" b="1" dirty="0"/>
              <a:t>Love one another. </a:t>
            </a:r>
            <a:r>
              <a:rPr lang="en-US" sz="2400" b="1" dirty="0" smtClean="0"/>
              <a:t> </a:t>
            </a:r>
          </a:p>
          <a:p>
            <a:endParaRPr lang="en-US" sz="2400" b="1" dirty="0"/>
          </a:p>
          <a:p>
            <a:r>
              <a:rPr lang="en-US" sz="2400" b="1" dirty="0" smtClean="0"/>
              <a:t>As </a:t>
            </a:r>
            <a:r>
              <a:rPr lang="en-US" sz="2400" b="1" dirty="0"/>
              <a:t>I have loved you</a:t>
            </a:r>
            <a:r>
              <a:rPr lang="en-US" sz="2400" dirty="0"/>
              <a:t>, so you must love one another</a:t>
            </a:r>
            <a:r>
              <a:rPr lang="en-US" sz="2400" dirty="0" smtClean="0"/>
              <a:t>.”</a:t>
            </a:r>
            <a:endParaRPr lang="en-US" sz="2400" b="1" dirty="0"/>
          </a:p>
          <a:p>
            <a:endParaRPr lang="en-US" sz="2400" b="1" dirty="0" smtClean="0"/>
          </a:p>
          <a:p>
            <a:r>
              <a:rPr lang="en-US" sz="2400" dirty="0" smtClean="0"/>
              <a:t>“By </a:t>
            </a:r>
            <a:r>
              <a:rPr lang="en-US" sz="2400" dirty="0"/>
              <a:t>this everyone will know that you are my disciples, if you love one another.”</a:t>
            </a:r>
          </a:p>
          <a:p>
            <a:endParaRPr lang="en-US" sz="2400" dirty="0"/>
          </a:p>
          <a:p>
            <a:pPr algn="r"/>
            <a:r>
              <a:rPr lang="en-US" sz="1600" dirty="0"/>
              <a:t>John 13:34-</a:t>
            </a:r>
            <a:r>
              <a:rPr lang="en-US" sz="1600" dirty="0" smtClean="0"/>
              <a:t>35</a:t>
            </a:r>
            <a:endParaRPr lang="en-US" sz="1600" dirty="0"/>
          </a:p>
          <a:p>
            <a:pPr>
              <a:lnSpc>
                <a:spcPct val="150000"/>
              </a:lnSpc>
            </a:pPr>
            <a:endParaRPr lang="en-US" sz="2400" dirty="0" smtClean="0">
              <a:latin typeface="Verdana"/>
              <a:cs typeface="Verdana"/>
            </a:endParaRPr>
          </a:p>
        </p:txBody>
      </p:sp>
      <p:pic>
        <p:nvPicPr>
          <p:cNvPr id="13" name="Picture 12" descr="Jesus_writing_in_s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0"/>
            <a:ext cx="4267200" cy="3200400"/>
          </a:xfrm>
          <a:prstGeom prst="rect">
            <a:avLst/>
          </a:prstGeom>
        </p:spPr>
      </p:pic>
      <p:sp>
        <p:nvSpPr>
          <p:cNvPr id="3" name="TextBox 2"/>
          <p:cNvSpPr txBox="1"/>
          <p:nvPr/>
        </p:nvSpPr>
        <p:spPr>
          <a:xfrm>
            <a:off x="166779" y="2976023"/>
            <a:ext cx="4195143" cy="707886"/>
          </a:xfrm>
          <a:prstGeom prst="rect">
            <a:avLst/>
          </a:prstGeom>
          <a:noFill/>
        </p:spPr>
        <p:txBody>
          <a:bodyPr wrap="square" rtlCol="0">
            <a:spAutoFit/>
          </a:bodyPr>
          <a:lstStyle/>
          <a:p>
            <a:r>
              <a:rPr lang="en-US" sz="2000" b="1" dirty="0" smtClean="0"/>
              <a:t>Jesus</a:t>
            </a:r>
            <a:r>
              <a:rPr lang="en-US" sz="2000" dirty="0" smtClean="0"/>
              <a:t> and the Woman Accused of 	        Adultery</a:t>
            </a:r>
            <a:endParaRPr lang="en-US" sz="2000" dirty="0"/>
          </a:p>
        </p:txBody>
      </p:sp>
    </p:spTree>
    <p:extLst>
      <p:ext uri="{BB962C8B-B14F-4D97-AF65-F5344CB8AC3E}">
        <p14:creationId xmlns:p14="http://schemas.microsoft.com/office/powerpoint/2010/main" val="2318678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TextBox 2"/>
          <p:cNvSpPr txBox="1"/>
          <p:nvPr/>
        </p:nvSpPr>
        <p:spPr>
          <a:xfrm>
            <a:off x="1975694" y="1295596"/>
            <a:ext cx="6863613" cy="5221943"/>
          </a:xfrm>
          <a:prstGeom prst="rect">
            <a:avLst/>
          </a:prstGeom>
          <a:noFill/>
        </p:spPr>
        <p:txBody>
          <a:bodyPr wrap="square" rtlCol="0">
            <a:spAutoFit/>
          </a:bodyPr>
          <a:lstStyle/>
          <a:p>
            <a:pPr marL="342900" indent="-342900">
              <a:lnSpc>
                <a:spcPct val="150000"/>
              </a:lnSpc>
              <a:buAutoNum type="arabicPeriod"/>
            </a:pPr>
            <a:r>
              <a:rPr lang="en-US" sz="3200" dirty="0" smtClean="0"/>
              <a:t>Scripture</a:t>
            </a:r>
          </a:p>
          <a:p>
            <a:pPr marL="342900" indent="-342900">
              <a:lnSpc>
                <a:spcPct val="150000"/>
              </a:lnSpc>
              <a:buAutoNum type="arabicPeriod"/>
            </a:pPr>
            <a:r>
              <a:rPr lang="en-US" sz="3200" dirty="0"/>
              <a:t> </a:t>
            </a:r>
            <a:r>
              <a:rPr lang="en-US" sz="3200" dirty="0" smtClean="0"/>
              <a:t>Official Documents of the OFS</a:t>
            </a:r>
          </a:p>
          <a:p>
            <a:pPr marL="342900" indent="-342900">
              <a:lnSpc>
                <a:spcPct val="150000"/>
              </a:lnSpc>
              <a:buFontTx/>
              <a:buAutoNum type="arabicPeriod"/>
            </a:pPr>
            <a:r>
              <a:rPr lang="en-US" sz="3200" dirty="0"/>
              <a:t>Servant Leadership </a:t>
            </a:r>
            <a:r>
              <a:rPr lang="en-US" sz="3200" dirty="0" smtClean="0"/>
              <a:t>Manual</a:t>
            </a:r>
          </a:p>
          <a:p>
            <a:pPr marL="342900" indent="-342900">
              <a:lnSpc>
                <a:spcPct val="150000"/>
              </a:lnSpc>
              <a:buAutoNum type="arabicPeriod"/>
            </a:pPr>
            <a:r>
              <a:rPr lang="en-US" sz="3200" dirty="0" smtClean="0"/>
              <a:t>NAFRA and CIOFS Websites</a:t>
            </a:r>
          </a:p>
          <a:p>
            <a:pPr marL="342900" indent="-342900">
              <a:lnSpc>
                <a:spcPct val="150000"/>
              </a:lnSpc>
              <a:buAutoNum type="arabicPeriod"/>
            </a:pPr>
            <a:r>
              <a:rPr lang="en-US" sz="3200" dirty="0" smtClean="0"/>
              <a:t>NEC and Other Regional Ministers</a:t>
            </a:r>
          </a:p>
          <a:p>
            <a:pPr marL="342900" indent="-342900">
              <a:lnSpc>
                <a:spcPct val="150000"/>
              </a:lnSpc>
              <a:buAutoNum type="arabicPeriod"/>
            </a:pPr>
            <a:r>
              <a:rPr lang="en-US" sz="3200" dirty="0" smtClean="0"/>
              <a:t>Long, long, long list of Leadership Books</a:t>
            </a:r>
            <a:endParaRPr lang="en-US" sz="3200" dirty="0"/>
          </a:p>
        </p:txBody>
      </p:sp>
    </p:spTree>
    <p:extLst>
      <p:ext uri="{BB962C8B-B14F-4D97-AF65-F5344CB8AC3E}">
        <p14:creationId xmlns:p14="http://schemas.microsoft.com/office/powerpoint/2010/main" val="1876693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341780" cy="884237"/>
          </a:xfrm>
        </p:spPr>
        <p:txBody>
          <a:bodyPr/>
          <a:lstStyle/>
          <a:p>
            <a:pPr algn="r"/>
            <a:r>
              <a:rPr lang="en-US" sz="3200" b="1" dirty="0" smtClean="0">
                <a:solidFill>
                  <a:srgbClr val="0000FF"/>
                </a:solidFill>
                <a:latin typeface="Ayuthaya"/>
                <a:cs typeface="Ayuthaya"/>
              </a:rPr>
              <a:t/>
            </a:r>
            <a:br>
              <a:rPr lang="en-US" sz="3200" b="1" dirty="0" smtClean="0">
                <a:solidFill>
                  <a:srgbClr val="0000FF"/>
                </a:solidFill>
                <a:latin typeface="Ayuthaya"/>
                <a:cs typeface="Ayuthaya"/>
              </a:rPr>
            </a:br>
            <a:r>
              <a:rPr lang="en-US" sz="3200" b="1" dirty="0">
                <a:solidFill>
                  <a:srgbClr val="0000FF"/>
                </a:solidFill>
                <a:latin typeface="Ayuthaya"/>
                <a:cs typeface="Ayuthaya"/>
              </a:rPr>
              <a:t/>
            </a:r>
            <a:br>
              <a:rPr lang="en-US" sz="3200" b="1" dirty="0">
                <a:solidFill>
                  <a:srgbClr val="0000FF"/>
                </a:solidFill>
                <a:latin typeface="Ayuthaya"/>
                <a:cs typeface="Ayuthaya"/>
              </a:rPr>
            </a:br>
            <a:r>
              <a:rPr lang="en-US" sz="3200" b="1" dirty="0" smtClean="0">
                <a:solidFill>
                  <a:srgbClr val="0000FF"/>
                </a:solidFill>
                <a:latin typeface="Ayuthaya"/>
                <a:cs typeface="Ayuthaya"/>
              </a:rPr>
              <a:t>TAKE AWAY </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2257936" y="1898497"/>
            <a:ext cx="6081034" cy="1195199"/>
          </a:xfrm>
          <a:prstGeom prst="rect">
            <a:avLst/>
          </a:prstGeom>
        </p:spPr>
        <p:txBody>
          <a:bodyPr wrap="square">
            <a:spAutoFit/>
          </a:bodyPr>
          <a:lstStyle/>
          <a:p>
            <a:endParaRPr lang="en-US" sz="3200" dirty="0"/>
          </a:p>
          <a:p>
            <a:pPr>
              <a:lnSpc>
                <a:spcPct val="150000"/>
              </a:lnSpc>
            </a:pPr>
            <a:endParaRPr lang="en-US" sz="2800" dirty="0" smtClean="0">
              <a:latin typeface="Verdana"/>
              <a:cs typeface="Verdana"/>
            </a:endParaRPr>
          </a:p>
        </p:txBody>
      </p:sp>
      <p:pic>
        <p:nvPicPr>
          <p:cNvPr id="5" name="Picture 4"/>
          <p:cNvPicPr>
            <a:picLocks noChangeAspect="1"/>
          </p:cNvPicPr>
          <p:nvPr/>
        </p:nvPicPr>
        <p:blipFill>
          <a:blip r:embed="rId3"/>
          <a:stretch>
            <a:fillRect/>
          </a:stretch>
        </p:blipFill>
        <p:spPr>
          <a:xfrm>
            <a:off x="0" y="4000500"/>
            <a:ext cx="2857500" cy="2857500"/>
          </a:xfrm>
          <a:prstGeom prst="rect">
            <a:avLst/>
          </a:prstGeom>
        </p:spPr>
      </p:pic>
      <p:sp>
        <p:nvSpPr>
          <p:cNvPr id="6" name="TextBox 5"/>
          <p:cNvSpPr txBox="1"/>
          <p:nvPr/>
        </p:nvSpPr>
        <p:spPr>
          <a:xfrm>
            <a:off x="1911548" y="1475184"/>
            <a:ext cx="7052952" cy="1785104"/>
          </a:xfrm>
          <a:prstGeom prst="rect">
            <a:avLst/>
          </a:prstGeom>
          <a:noFill/>
        </p:spPr>
        <p:txBody>
          <a:bodyPr wrap="square" rtlCol="0">
            <a:spAutoFit/>
          </a:bodyPr>
          <a:lstStyle/>
          <a:p>
            <a:r>
              <a:rPr lang="en-US" sz="2200" dirty="0" smtClean="0"/>
              <a:t>Without love for our sisters and brothers, we will have failed as spiritual leaders </a:t>
            </a:r>
            <a:r>
              <a:rPr lang="en-US" sz="2200" b="1" dirty="0" smtClean="0"/>
              <a:t>even if we look successful</a:t>
            </a:r>
            <a:r>
              <a:rPr lang="en-US" sz="2200" dirty="0" smtClean="0"/>
              <a:t>.</a:t>
            </a:r>
          </a:p>
          <a:p>
            <a:endParaRPr lang="en-US" sz="2200" dirty="0"/>
          </a:p>
          <a:p>
            <a:r>
              <a:rPr lang="en-US" sz="2200" b="1" dirty="0" smtClean="0"/>
              <a:t>Love changes everything</a:t>
            </a:r>
            <a:r>
              <a:rPr lang="en-US" sz="2200" dirty="0" smtClean="0"/>
              <a:t>, determines what we do with our day and all our choices and decisions.</a:t>
            </a:r>
          </a:p>
        </p:txBody>
      </p:sp>
      <p:sp>
        <p:nvSpPr>
          <p:cNvPr id="9" name="TextBox 8"/>
          <p:cNvSpPr txBox="1"/>
          <p:nvPr/>
        </p:nvSpPr>
        <p:spPr>
          <a:xfrm>
            <a:off x="3194467" y="3335198"/>
            <a:ext cx="5239734" cy="3139321"/>
          </a:xfrm>
          <a:prstGeom prst="rect">
            <a:avLst/>
          </a:prstGeom>
          <a:noFill/>
        </p:spPr>
        <p:txBody>
          <a:bodyPr wrap="square" rtlCol="0">
            <a:spAutoFit/>
          </a:bodyPr>
          <a:lstStyle/>
          <a:p>
            <a:r>
              <a:rPr lang="en-US" sz="2200" dirty="0"/>
              <a:t>It is through </a:t>
            </a:r>
            <a:r>
              <a:rPr lang="en-US" sz="2200" dirty="0" smtClean="0"/>
              <a:t>the eyes </a:t>
            </a:r>
            <a:r>
              <a:rPr lang="en-US" sz="2200" dirty="0"/>
              <a:t>of </a:t>
            </a:r>
            <a:r>
              <a:rPr lang="en-US" sz="2200" dirty="0" smtClean="0"/>
              <a:t>love </a:t>
            </a:r>
            <a:r>
              <a:rPr lang="en-US" sz="2200" dirty="0"/>
              <a:t>that we see Jesus in every member of the OFS, even when they are being difficult. </a:t>
            </a:r>
            <a:endParaRPr lang="en-US" sz="2200" dirty="0" smtClean="0"/>
          </a:p>
          <a:p>
            <a:endParaRPr lang="en-US" sz="2200" dirty="0"/>
          </a:p>
          <a:p>
            <a:r>
              <a:rPr lang="en-US" sz="2200" dirty="0" smtClean="0"/>
              <a:t>Sometimes we must care first about the person before enforcing the rules and regulations, praying for wisdom. </a:t>
            </a:r>
            <a:r>
              <a:rPr lang="en-US" sz="2200" dirty="0" smtClean="0">
                <a:solidFill>
                  <a:srgbClr val="0000FF"/>
                </a:solidFill>
              </a:rPr>
              <a:t>(Do you agree or disagree?) </a:t>
            </a:r>
            <a:r>
              <a:rPr lang="en-US" sz="2200" dirty="0"/>
              <a:t> </a:t>
            </a:r>
            <a:r>
              <a:rPr lang="en-US" sz="2200" dirty="0" smtClean="0"/>
              <a:t>Think: Woman caught in adultery.</a:t>
            </a:r>
          </a:p>
        </p:txBody>
      </p:sp>
    </p:spTree>
    <p:extLst>
      <p:ext uri="{BB962C8B-B14F-4D97-AF65-F5344CB8AC3E}">
        <p14:creationId xmlns:p14="http://schemas.microsoft.com/office/powerpoint/2010/main" val="3828676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062" y="89794"/>
            <a:ext cx="7081708" cy="1051870"/>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2800" dirty="0" smtClean="0">
                <a:solidFill>
                  <a:srgbClr val="0000FF"/>
                </a:solidFill>
                <a:latin typeface="Ayuthaya"/>
                <a:cs typeface="Ayuthaya"/>
              </a:rPr>
              <a:t>Wisdom: </a:t>
            </a:r>
            <a:r>
              <a:rPr lang="en-US" sz="2800" u="sng" dirty="0">
                <a:solidFill>
                  <a:schemeClr val="tx1"/>
                </a:solidFill>
                <a:latin typeface="Ayuthaya"/>
                <a:cs typeface="Ayuthaya"/>
              </a:rPr>
              <a:t>Trait </a:t>
            </a:r>
            <a:r>
              <a:rPr lang="en-US" sz="2800" u="sng" dirty="0" smtClean="0">
                <a:solidFill>
                  <a:schemeClr val="tx1"/>
                </a:solidFill>
                <a:latin typeface="Ayuthaya"/>
                <a:cs typeface="Ayuthaya"/>
              </a:rPr>
              <a:t>5</a:t>
            </a:r>
            <a:r>
              <a:rPr lang="en-US" sz="2800" dirty="0" smtClean="0">
                <a:solidFill>
                  <a:schemeClr val="tx1"/>
                </a:solidFill>
                <a:latin typeface="Ayuthaya"/>
                <a:cs typeface="Ayuthaya"/>
              </a:rPr>
              <a:t> </a:t>
            </a:r>
            <a:r>
              <a:rPr lang="en-US" sz="2800" dirty="0">
                <a:solidFill>
                  <a:schemeClr val="tx1"/>
                </a:solidFill>
                <a:latin typeface="Ayuthaya"/>
                <a:cs typeface="Ayuthaya"/>
              </a:rPr>
              <a:t>of </a:t>
            </a:r>
            <a:r>
              <a:rPr lang="en-US" sz="2800" dirty="0">
                <a:solidFill>
                  <a:srgbClr val="000000"/>
                </a:solidFill>
                <a:latin typeface="Ayuthaya"/>
                <a:cs typeface="Ayuthaya"/>
              </a:rPr>
              <a:t>a </a:t>
            </a:r>
            <a:r>
              <a:rPr lang="en-US" sz="2800" dirty="0" smtClean="0">
                <a:solidFill>
                  <a:srgbClr val="000000"/>
                </a:solidFill>
                <a:latin typeface="Ayuthaya"/>
                <a:cs typeface="Ayuthaya"/>
              </a:rPr>
              <a:t/>
            </a:r>
            <a:br>
              <a:rPr lang="en-US" sz="2800" dirty="0" smtClean="0">
                <a:solidFill>
                  <a:srgbClr val="000000"/>
                </a:solidFill>
                <a:latin typeface="Ayuthaya"/>
                <a:cs typeface="Ayuthaya"/>
              </a:rPr>
            </a:br>
            <a:r>
              <a:rPr lang="en-US" sz="2800" dirty="0" smtClean="0">
                <a:solidFill>
                  <a:srgbClr val="000000"/>
                </a:solidFill>
                <a:latin typeface="Ayuthaya"/>
                <a:cs typeface="Ayuthaya"/>
              </a:rPr>
              <a:t>Franciscan </a:t>
            </a:r>
            <a:r>
              <a:rPr lang="en-US" sz="2800" dirty="0">
                <a:solidFill>
                  <a:srgbClr val="000000"/>
                </a:solidFill>
                <a:latin typeface="Ayuthaya"/>
                <a:cs typeface="Ayuthaya"/>
              </a:rPr>
              <a:t>Spiritual Leader</a:t>
            </a:r>
            <a:r>
              <a:rPr lang="en-US" sz="3600" b="1" dirty="0">
                <a:solidFill>
                  <a:srgbClr val="000000"/>
                </a:solidFill>
                <a:latin typeface="Ayuthaya"/>
                <a:cs typeface="Ayuthaya"/>
              </a:rPr>
              <a:t/>
            </a:r>
            <a:br>
              <a:rPr lang="en-US" sz="3600" b="1" dirty="0">
                <a:solidFill>
                  <a:srgbClr val="000000"/>
                </a:solidFill>
                <a:latin typeface="Ayuthaya"/>
                <a:cs typeface="Ayuthaya"/>
              </a:rPr>
            </a:b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4952065" y="2783607"/>
            <a:ext cx="3979126" cy="3385542"/>
          </a:xfrm>
          <a:prstGeom prst="rect">
            <a:avLst/>
          </a:prstGeom>
        </p:spPr>
        <p:txBody>
          <a:bodyPr wrap="square">
            <a:spAutoFit/>
          </a:bodyPr>
          <a:lstStyle/>
          <a:p>
            <a:pPr>
              <a:lnSpc>
                <a:spcPct val="150000"/>
              </a:lnSpc>
            </a:pPr>
            <a:r>
              <a:rPr lang="en-US" sz="2400" dirty="0"/>
              <a:t>Most High, G</a:t>
            </a:r>
            <a:r>
              <a:rPr lang="en-US" sz="2400" dirty="0" smtClean="0"/>
              <a:t>lorious God!  </a:t>
            </a:r>
            <a:endParaRPr lang="en-US" sz="2400" dirty="0"/>
          </a:p>
          <a:p>
            <a:pPr>
              <a:lnSpc>
                <a:spcPct val="150000"/>
              </a:lnSpc>
            </a:pPr>
            <a:r>
              <a:rPr lang="en-US" sz="2400" dirty="0" smtClean="0"/>
              <a:t>Help </a:t>
            </a:r>
            <a:r>
              <a:rPr lang="en-US" sz="2400" dirty="0"/>
              <a:t>me to make </a:t>
            </a:r>
            <a:r>
              <a:rPr lang="en-US" sz="2400" dirty="0" smtClean="0"/>
              <a:t>good </a:t>
            </a:r>
            <a:r>
              <a:rPr lang="en-US" sz="2400" dirty="0"/>
              <a:t>and </a:t>
            </a:r>
            <a:r>
              <a:rPr lang="en-US" sz="2400" dirty="0" smtClean="0"/>
              <a:t>wise judgments based on prayer and the leading of the Holy Spirit</a:t>
            </a:r>
            <a:endParaRPr lang="en-US" sz="2800" dirty="0"/>
          </a:p>
          <a:p>
            <a:pPr algn="ctr"/>
            <a:endParaRPr lang="en-US" sz="2800" dirty="0" smtClean="0"/>
          </a:p>
        </p:txBody>
      </p:sp>
      <p:pic>
        <p:nvPicPr>
          <p:cNvPr id="3" name="Picture 2" descr="images-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5123"/>
            <a:ext cx="4541530" cy="3672877"/>
          </a:xfrm>
          <a:prstGeom prst="rect">
            <a:avLst/>
          </a:prstGeom>
        </p:spPr>
      </p:pic>
      <p:sp>
        <p:nvSpPr>
          <p:cNvPr id="5" name="TextBox 4"/>
          <p:cNvSpPr txBox="1"/>
          <p:nvPr/>
        </p:nvSpPr>
        <p:spPr>
          <a:xfrm>
            <a:off x="1731940" y="1577805"/>
            <a:ext cx="7210000" cy="954107"/>
          </a:xfrm>
          <a:prstGeom prst="rect">
            <a:avLst/>
          </a:prstGeom>
          <a:noFill/>
        </p:spPr>
        <p:txBody>
          <a:bodyPr wrap="square" rtlCol="0">
            <a:spAutoFit/>
          </a:bodyPr>
          <a:lstStyle/>
          <a:p>
            <a:endParaRPr lang="en-US" sz="2800" dirty="0" smtClean="0"/>
          </a:p>
          <a:p>
            <a:r>
              <a:rPr lang="en-US" sz="2800" dirty="0" smtClean="0"/>
              <a:t>True Wisdom comes from the touch of God.</a:t>
            </a:r>
            <a:endParaRPr lang="en-US" sz="2800" dirty="0"/>
          </a:p>
        </p:txBody>
      </p:sp>
    </p:spTree>
    <p:extLst>
      <p:ext uri="{BB962C8B-B14F-4D97-AF65-F5344CB8AC3E}">
        <p14:creationId xmlns:p14="http://schemas.microsoft.com/office/powerpoint/2010/main" val="38215701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670" y="102620"/>
            <a:ext cx="6902100" cy="1026215"/>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FOLLOWING FRANCIS </a:t>
            </a:r>
            <a:r>
              <a:rPr lang="en-US" sz="2800" b="1" dirty="0" smtClean="0">
                <a:solidFill>
                  <a:srgbClr val="0000FF"/>
                </a:solidFill>
                <a:latin typeface="Ayuthaya"/>
                <a:cs typeface="Ayuthaya"/>
              </a:rPr>
              <a:t>in </a:t>
            </a:r>
            <a:r>
              <a:rPr lang="en-US" sz="2800" b="1" dirty="0">
                <a:solidFill>
                  <a:srgbClr val="0000FF"/>
                </a:solidFill>
                <a:latin typeface="Ayuthaya"/>
                <a:cs typeface="Ayuthaya"/>
              </a:rPr>
              <a:t>W</a:t>
            </a:r>
            <a:r>
              <a:rPr lang="en-US" sz="2800" b="1" dirty="0" smtClean="0">
                <a:solidFill>
                  <a:srgbClr val="0000FF"/>
                </a:solidFill>
                <a:latin typeface="Ayuthaya"/>
                <a:cs typeface="Ayuthaya"/>
              </a:rPr>
              <a:t>isdom</a:t>
            </a:r>
            <a:r>
              <a:rPr lang="en-US" sz="2400" b="1" dirty="0">
                <a:solidFill>
                  <a:srgbClr val="0000FF"/>
                </a:solidFill>
                <a:latin typeface="Ayuthaya"/>
                <a:cs typeface="Ayuthaya"/>
              </a:rPr>
              <a:t/>
            </a:r>
            <a:br>
              <a:rPr lang="en-US" sz="2400" b="1" dirty="0">
                <a:solidFill>
                  <a:srgbClr val="0000FF"/>
                </a:solidFill>
                <a:latin typeface="Ayuthaya"/>
                <a:cs typeface="Ayuthaya"/>
              </a:rPr>
            </a:b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4079681" y="1834360"/>
            <a:ext cx="4851510" cy="4278094"/>
          </a:xfrm>
          <a:prstGeom prst="rect">
            <a:avLst/>
          </a:prstGeom>
        </p:spPr>
        <p:txBody>
          <a:bodyPr wrap="square">
            <a:spAutoFit/>
          </a:bodyPr>
          <a:lstStyle/>
          <a:p>
            <a:r>
              <a:rPr lang="en-US" sz="2800" dirty="0" smtClean="0">
                <a:latin typeface="Verdana"/>
                <a:cs typeface="Verdana"/>
              </a:rPr>
              <a:t>And after the Lord gave me some brothers, no one showed me what I had to do, but the </a:t>
            </a:r>
            <a:r>
              <a:rPr lang="en-US" sz="2800" dirty="0">
                <a:latin typeface="Verdana"/>
                <a:cs typeface="Verdana"/>
              </a:rPr>
              <a:t>M</a:t>
            </a:r>
            <a:r>
              <a:rPr lang="en-US" sz="2800" dirty="0" smtClean="0">
                <a:latin typeface="Verdana"/>
                <a:cs typeface="Verdana"/>
              </a:rPr>
              <a:t>ost High </a:t>
            </a:r>
            <a:r>
              <a:rPr lang="en-US" sz="2800" dirty="0">
                <a:latin typeface="Verdana"/>
                <a:cs typeface="Verdana"/>
              </a:rPr>
              <a:t>H</a:t>
            </a:r>
            <a:r>
              <a:rPr lang="en-US" sz="2800" dirty="0" smtClean="0">
                <a:latin typeface="Verdana"/>
                <a:cs typeface="Verdana"/>
              </a:rPr>
              <a:t>imself revealed to me that I should live according to the pattern of the Holy Gospel.</a:t>
            </a:r>
            <a:endParaRPr lang="en-US" sz="2800" dirty="0">
              <a:latin typeface="Verdana"/>
              <a:cs typeface="Verdana"/>
            </a:endParaRPr>
          </a:p>
          <a:p>
            <a:endParaRPr lang="en-US" sz="2800" dirty="0" smtClean="0"/>
          </a:p>
          <a:p>
            <a:pPr algn="r"/>
            <a:r>
              <a:rPr lang="en-US" sz="2000" dirty="0" smtClean="0">
                <a:latin typeface="Verdana"/>
                <a:cs typeface="Verdana"/>
              </a:rPr>
              <a:t>Testament 14</a:t>
            </a:r>
          </a:p>
        </p:txBody>
      </p:sp>
      <p:pic>
        <p:nvPicPr>
          <p:cNvPr id="3" name="Picture 2" descr="L-1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8346"/>
            <a:ext cx="2864998" cy="5879654"/>
          </a:xfrm>
          <a:prstGeom prst="rect">
            <a:avLst/>
          </a:prstGeom>
        </p:spPr>
      </p:pic>
    </p:spTree>
    <p:extLst>
      <p:ext uri="{BB962C8B-B14F-4D97-AF65-F5344CB8AC3E}">
        <p14:creationId xmlns:p14="http://schemas.microsoft.com/office/powerpoint/2010/main" val="12758220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2800" b="1" dirty="0" smtClean="0">
                <a:solidFill>
                  <a:srgbClr val="0000FF"/>
                </a:solidFill>
                <a:latin typeface="Ayuthaya"/>
                <a:cs typeface="Ayuthaya"/>
              </a:rPr>
              <a:t>BELIEVING the Promise of CHRIST</a:t>
            </a:r>
            <a:r>
              <a:rPr lang="en-US" sz="2800" b="1" dirty="0">
                <a:solidFill>
                  <a:srgbClr val="0000FF"/>
                </a:solidFill>
                <a:latin typeface="Ayuthaya"/>
                <a:cs typeface="Ayuthaya"/>
              </a:rPr>
              <a:t/>
            </a:r>
            <a:br>
              <a:rPr lang="en-US" sz="2800" b="1" dirty="0">
                <a:solidFill>
                  <a:srgbClr val="0000FF"/>
                </a:solidFill>
                <a:latin typeface="Ayuthaya"/>
                <a:cs typeface="Ayuthaya"/>
              </a:rPr>
            </a:br>
            <a:endParaRPr lang="en-US" sz="2800" dirty="0">
              <a:solidFill>
                <a:srgbClr val="0000FF"/>
              </a:solidFill>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425391" y="2090912"/>
            <a:ext cx="5170161" cy="4154984"/>
          </a:xfrm>
          <a:prstGeom prst="rect">
            <a:avLst/>
          </a:prstGeom>
        </p:spPr>
        <p:txBody>
          <a:bodyPr wrap="square">
            <a:spAutoFit/>
          </a:bodyPr>
          <a:lstStyle/>
          <a:p>
            <a:r>
              <a:rPr lang="en-US" sz="2400" dirty="0" smtClean="0">
                <a:latin typeface="+mn-lt"/>
                <a:cs typeface="Verdana"/>
              </a:rPr>
              <a:t>	 </a:t>
            </a:r>
            <a:r>
              <a:rPr lang="en-US" sz="2400" dirty="0" smtClean="0">
                <a:solidFill>
                  <a:srgbClr val="0000FF"/>
                </a:solidFill>
                <a:latin typeface="+mn-lt"/>
                <a:cs typeface="Verdana"/>
              </a:rPr>
              <a:t>And Jesus said</a:t>
            </a:r>
            <a:r>
              <a:rPr lang="en-US" sz="2400" dirty="0" smtClean="0">
                <a:latin typeface="+mn-lt"/>
                <a:cs typeface="Verdana"/>
              </a:rPr>
              <a:t>, “</a:t>
            </a:r>
            <a:r>
              <a:rPr lang="en-US" sz="2400" dirty="0">
                <a:latin typeface="+mn-lt"/>
                <a:cs typeface="Verdana"/>
              </a:rPr>
              <a:t>I have told you </a:t>
            </a:r>
            <a:r>
              <a:rPr lang="en-US" sz="2400" dirty="0" smtClean="0">
                <a:latin typeface="+mn-lt"/>
                <a:cs typeface="Verdana"/>
              </a:rPr>
              <a:t>this </a:t>
            </a:r>
            <a:r>
              <a:rPr lang="en-US" sz="2400" dirty="0">
                <a:latin typeface="+mn-lt"/>
                <a:cs typeface="Verdana"/>
              </a:rPr>
              <a:t>while I am with </a:t>
            </a:r>
            <a:r>
              <a:rPr lang="en-US" sz="2400" dirty="0" smtClean="0">
                <a:latin typeface="+mn-lt"/>
                <a:cs typeface="Verdana"/>
              </a:rPr>
              <a:t>you.</a:t>
            </a:r>
          </a:p>
          <a:p>
            <a:r>
              <a:rPr lang="en-US" sz="2400" b="1" dirty="0" smtClean="0">
                <a:latin typeface="+mn-lt"/>
                <a:cs typeface="Verdana"/>
              </a:rPr>
              <a:t> </a:t>
            </a:r>
          </a:p>
          <a:p>
            <a:r>
              <a:rPr lang="en-US" sz="2400" dirty="0" smtClean="0">
                <a:latin typeface="+mn-lt"/>
                <a:cs typeface="Verdana"/>
              </a:rPr>
              <a:t>	The </a:t>
            </a:r>
            <a:r>
              <a:rPr lang="en-US" sz="2400" dirty="0">
                <a:latin typeface="+mn-lt"/>
                <a:cs typeface="Verdana"/>
              </a:rPr>
              <a:t>Advocate, </a:t>
            </a:r>
            <a:r>
              <a:rPr lang="en-US" sz="2400" dirty="0" smtClean="0">
                <a:latin typeface="+mn-lt"/>
                <a:cs typeface="Verdana"/>
              </a:rPr>
              <a:t>the Holy </a:t>
            </a:r>
            <a:r>
              <a:rPr lang="en-US" sz="2400" dirty="0">
                <a:latin typeface="+mn-lt"/>
                <a:cs typeface="Verdana"/>
              </a:rPr>
              <a:t>Spirit that the Father will send in my name</a:t>
            </a:r>
            <a:r>
              <a:rPr lang="en-US" sz="2400" dirty="0" smtClean="0">
                <a:latin typeface="+mn-lt"/>
                <a:cs typeface="Verdana"/>
              </a:rPr>
              <a:t>—he </a:t>
            </a:r>
            <a:r>
              <a:rPr lang="en-US" sz="2400" dirty="0">
                <a:latin typeface="+mn-lt"/>
                <a:cs typeface="Verdana"/>
              </a:rPr>
              <a:t>will teach you everything and remind you of all that [I] told </a:t>
            </a:r>
            <a:r>
              <a:rPr lang="en-US" sz="2400" dirty="0" smtClean="0">
                <a:latin typeface="+mn-lt"/>
                <a:cs typeface="Verdana"/>
              </a:rPr>
              <a:t>you.”</a:t>
            </a:r>
            <a:r>
              <a:rPr lang="en-US" sz="2400" b="1" dirty="0" smtClean="0">
                <a:latin typeface="+mn-lt"/>
                <a:cs typeface="Verdana"/>
              </a:rPr>
              <a:t> </a:t>
            </a:r>
          </a:p>
          <a:p>
            <a:endParaRPr lang="en-US" sz="2400" b="1" dirty="0">
              <a:latin typeface="+mn-lt"/>
              <a:cs typeface="Verdana"/>
            </a:endParaRPr>
          </a:p>
          <a:p>
            <a:endParaRPr lang="en-US" sz="2400" b="1" dirty="0" smtClean="0">
              <a:latin typeface="+mn-lt"/>
              <a:cs typeface="Verdana"/>
            </a:endParaRPr>
          </a:p>
          <a:p>
            <a:pPr algn="r"/>
            <a:r>
              <a:rPr lang="en-US" sz="2400" b="1" baseline="30000" dirty="0" smtClean="0">
                <a:latin typeface="+mn-lt"/>
                <a:cs typeface="Verdana"/>
              </a:rPr>
              <a:t>John 14:25</a:t>
            </a:r>
            <a:endParaRPr lang="en-US" sz="2400" b="1" dirty="0">
              <a:latin typeface="+mn-lt"/>
              <a:cs typeface="Verdana"/>
            </a:endParaRPr>
          </a:p>
        </p:txBody>
      </p:sp>
      <p:pic>
        <p:nvPicPr>
          <p:cNvPr id="3" name="Picture 2" descr="julian-kumar-christ-pantocrator-icon-at-aghiou-pavlou-monastery-on-mount-atho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24328"/>
            <a:ext cx="2819556" cy="4233672"/>
          </a:xfrm>
          <a:prstGeom prst="rect">
            <a:avLst/>
          </a:prstGeom>
        </p:spPr>
      </p:pic>
    </p:spTree>
    <p:extLst>
      <p:ext uri="{BB962C8B-B14F-4D97-AF65-F5344CB8AC3E}">
        <p14:creationId xmlns:p14="http://schemas.microsoft.com/office/powerpoint/2010/main" val="1817970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FF"/>
                </a:solidFill>
                <a:latin typeface="Ayuthaya"/>
                <a:cs typeface="Ayuthaya"/>
              </a:rPr>
              <a:t>WISDOM TAKE AWAY</a:t>
            </a:r>
            <a:endParaRPr lang="en-US" sz="3200" dirty="0">
              <a:solidFill>
                <a:srgbClr val="0000FF"/>
              </a:solidFill>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9" name="TextBox 8"/>
          <p:cNvSpPr txBox="1"/>
          <p:nvPr/>
        </p:nvSpPr>
        <p:spPr>
          <a:xfrm>
            <a:off x="3540854" y="2552709"/>
            <a:ext cx="4952066" cy="3785652"/>
          </a:xfrm>
          <a:prstGeom prst="rect">
            <a:avLst/>
          </a:prstGeom>
          <a:noFill/>
        </p:spPr>
        <p:txBody>
          <a:bodyPr wrap="square" rtlCol="0">
            <a:spAutoFit/>
          </a:bodyPr>
          <a:lstStyle/>
          <a:p>
            <a:r>
              <a:rPr lang="en-US" sz="2400" dirty="0" smtClean="0"/>
              <a:t>St. Francis and Jesus understood that wisdom is obtained in a </a:t>
            </a:r>
            <a:r>
              <a:rPr lang="en-US" sz="2400" dirty="0" smtClean="0">
                <a:solidFill>
                  <a:srgbClr val="0000FF"/>
                </a:solidFill>
              </a:rPr>
              <a:t>balanced life </a:t>
            </a:r>
            <a:r>
              <a:rPr lang="en-US" sz="2400" dirty="0" smtClean="0"/>
              <a:t>of prayer and action – engagement and withdrawal.</a:t>
            </a:r>
          </a:p>
          <a:p>
            <a:endParaRPr lang="en-US" sz="2400" dirty="0"/>
          </a:p>
          <a:p>
            <a:r>
              <a:rPr lang="en-US" sz="2400" dirty="0" smtClean="0"/>
              <a:t>Wisdom is based on </a:t>
            </a:r>
            <a:r>
              <a:rPr lang="en-US" sz="2400" b="1" dirty="0" smtClean="0"/>
              <a:t>truth</a:t>
            </a:r>
            <a:r>
              <a:rPr lang="en-US" sz="2400" dirty="0" smtClean="0"/>
              <a:t>; </a:t>
            </a:r>
            <a:r>
              <a:rPr lang="en-US" sz="2400" b="1" dirty="0" smtClean="0"/>
              <a:t>not</a:t>
            </a:r>
            <a:r>
              <a:rPr lang="en-US" sz="2400" dirty="0" smtClean="0"/>
              <a:t> on knowledge </a:t>
            </a:r>
            <a:r>
              <a:rPr lang="en-US" sz="2200" dirty="0" smtClean="0"/>
              <a:t>[although knowledge plays a part in wisdom]. </a:t>
            </a:r>
            <a:r>
              <a:rPr lang="en-US" sz="2400" dirty="0" smtClean="0"/>
              <a:t>Wisdom is a virtue that comes from God and should be sought in prayer.</a:t>
            </a:r>
          </a:p>
        </p:txBody>
      </p:sp>
      <p:sp>
        <p:nvSpPr>
          <p:cNvPr id="10" name="TextBox 9"/>
          <p:cNvSpPr txBox="1"/>
          <p:nvPr/>
        </p:nvSpPr>
        <p:spPr>
          <a:xfrm>
            <a:off x="1937207" y="1282767"/>
            <a:ext cx="6735321" cy="1569660"/>
          </a:xfrm>
          <a:prstGeom prst="rect">
            <a:avLst/>
          </a:prstGeom>
          <a:noFill/>
        </p:spPr>
        <p:txBody>
          <a:bodyPr wrap="square" rtlCol="0">
            <a:spAutoFit/>
          </a:bodyPr>
          <a:lstStyle/>
          <a:p>
            <a:endParaRPr lang="en-US" sz="2400" dirty="0" smtClean="0"/>
          </a:p>
          <a:p>
            <a:r>
              <a:rPr lang="en-US" sz="2400" dirty="0" smtClean="0"/>
              <a:t>Wisdom allows us to make wise use of our time.</a:t>
            </a:r>
          </a:p>
          <a:p>
            <a:r>
              <a:rPr lang="en-US" sz="2400" dirty="0" smtClean="0"/>
              <a:t>Trivia can hold a leader hostage and waste energy.</a:t>
            </a:r>
          </a:p>
        </p:txBody>
      </p:sp>
      <p:pic>
        <p:nvPicPr>
          <p:cNvPr id="12" name="Picture 11"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55272"/>
            <a:ext cx="3064763" cy="3602728"/>
          </a:xfrm>
          <a:prstGeom prst="rect">
            <a:avLst/>
          </a:prstGeom>
        </p:spPr>
      </p:pic>
    </p:spTree>
    <p:extLst>
      <p:ext uri="{BB962C8B-B14F-4D97-AF65-F5344CB8AC3E}">
        <p14:creationId xmlns:p14="http://schemas.microsoft.com/office/powerpoint/2010/main" val="6698615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4644164" y="2565537"/>
            <a:ext cx="4068932" cy="2677656"/>
          </a:xfrm>
          <a:prstGeom prst="rect">
            <a:avLst/>
          </a:prstGeom>
        </p:spPr>
        <p:txBody>
          <a:bodyPr wrap="square">
            <a:spAutoFit/>
          </a:bodyPr>
          <a:lstStyle/>
          <a:p>
            <a:pPr>
              <a:lnSpc>
                <a:spcPct val="150000"/>
              </a:lnSpc>
            </a:pPr>
            <a:r>
              <a:rPr lang="en-US" sz="2800" dirty="0" smtClean="0">
                <a:latin typeface="Verdana"/>
                <a:cs typeface="Verdana"/>
              </a:rPr>
              <a:t>Help </a:t>
            </a:r>
            <a:r>
              <a:rPr lang="en-US" sz="2800" dirty="0">
                <a:latin typeface="Verdana"/>
                <a:cs typeface="Verdana"/>
              </a:rPr>
              <a:t>me to be </a:t>
            </a:r>
            <a:r>
              <a:rPr lang="en-US" sz="2800" dirty="0" smtClean="0">
                <a:latin typeface="Verdana"/>
                <a:cs typeface="Verdana"/>
              </a:rPr>
              <a:t>patient </a:t>
            </a:r>
            <a:r>
              <a:rPr lang="en-US" sz="2800" dirty="0">
                <a:latin typeface="Verdana"/>
                <a:cs typeface="Verdana"/>
              </a:rPr>
              <a:t>with what is unfinished in </a:t>
            </a:r>
            <a:r>
              <a:rPr lang="en-US" sz="2800" dirty="0" smtClean="0">
                <a:latin typeface="Verdana"/>
                <a:cs typeface="Verdana"/>
              </a:rPr>
              <a:t>myself </a:t>
            </a:r>
            <a:r>
              <a:rPr lang="en-US" sz="2800" dirty="0">
                <a:latin typeface="Verdana"/>
                <a:cs typeface="Verdana"/>
              </a:rPr>
              <a:t>and in others</a:t>
            </a:r>
            <a:r>
              <a:rPr lang="en-US" sz="2800" dirty="0" smtClean="0">
                <a:latin typeface="Verdana"/>
                <a:cs typeface="Verdana"/>
              </a:rPr>
              <a:t>.</a:t>
            </a:r>
            <a:endParaRPr lang="en-US" sz="2800" dirty="0">
              <a:latin typeface="Verdana"/>
              <a:cs typeface="Verdana"/>
            </a:endParaRPr>
          </a:p>
        </p:txBody>
      </p:sp>
      <p:sp>
        <p:nvSpPr>
          <p:cNvPr id="5" name="TextBox 4"/>
          <p:cNvSpPr txBox="1"/>
          <p:nvPr/>
        </p:nvSpPr>
        <p:spPr>
          <a:xfrm>
            <a:off x="1731940" y="192415"/>
            <a:ext cx="7120196" cy="954107"/>
          </a:xfrm>
          <a:prstGeom prst="rect">
            <a:avLst/>
          </a:prstGeom>
          <a:noFill/>
        </p:spPr>
        <p:txBody>
          <a:bodyPr wrap="square" rtlCol="0">
            <a:spAutoFit/>
          </a:bodyPr>
          <a:lstStyle/>
          <a:p>
            <a:pPr algn="r"/>
            <a:r>
              <a:rPr lang="en-US" sz="2800" dirty="0" smtClean="0">
                <a:solidFill>
                  <a:srgbClr val="0000FF"/>
                </a:solidFill>
                <a:latin typeface="Ayuthaya"/>
                <a:cs typeface="Ayuthaya"/>
              </a:rPr>
              <a:t>Understanding:</a:t>
            </a:r>
            <a:r>
              <a:rPr lang="en-US" sz="2800" dirty="0" smtClean="0">
                <a:latin typeface="Ayuthaya"/>
                <a:cs typeface="Ayuthaya"/>
              </a:rPr>
              <a:t> </a:t>
            </a:r>
            <a:r>
              <a:rPr lang="en-US" sz="2800" u="sng" dirty="0" smtClean="0">
                <a:latin typeface="Ayuthaya"/>
                <a:cs typeface="Ayuthaya"/>
              </a:rPr>
              <a:t>Trait 6</a:t>
            </a:r>
            <a:r>
              <a:rPr lang="en-US" sz="2800" dirty="0" smtClean="0">
                <a:latin typeface="Ayuthaya"/>
                <a:cs typeface="Ayuthaya"/>
              </a:rPr>
              <a:t> of a Franciscan Spiritual Leader </a:t>
            </a:r>
            <a:endParaRPr lang="en-US" sz="2800" dirty="0">
              <a:latin typeface="Ayuthaya"/>
              <a:cs typeface="Ayuthaya"/>
            </a:endParaRPr>
          </a:p>
        </p:txBody>
      </p:sp>
      <p:pic>
        <p:nvPicPr>
          <p:cNvPr id="6" name="Picture 5" descr="images-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2152"/>
            <a:ext cx="4596813" cy="3355848"/>
          </a:xfrm>
          <a:prstGeom prst="rect">
            <a:avLst/>
          </a:prstGeom>
        </p:spPr>
      </p:pic>
      <p:sp>
        <p:nvSpPr>
          <p:cNvPr id="10" name="TextBox 9"/>
          <p:cNvSpPr txBox="1"/>
          <p:nvPr/>
        </p:nvSpPr>
        <p:spPr>
          <a:xfrm>
            <a:off x="3245783" y="1398217"/>
            <a:ext cx="5747473" cy="789960"/>
          </a:xfrm>
          <a:prstGeom prst="rect">
            <a:avLst/>
          </a:prstGeom>
          <a:noFill/>
        </p:spPr>
        <p:txBody>
          <a:bodyPr wrap="square" rtlCol="0">
            <a:spAutoFit/>
          </a:bodyPr>
          <a:lstStyle/>
          <a:p>
            <a:pPr>
              <a:lnSpc>
                <a:spcPct val="150000"/>
              </a:lnSpc>
            </a:pPr>
            <a:r>
              <a:rPr lang="en-US" sz="3200" dirty="0" smtClean="0">
                <a:latin typeface="Verdana"/>
                <a:cs typeface="Verdana"/>
              </a:rPr>
              <a:t>Most </a:t>
            </a:r>
            <a:r>
              <a:rPr lang="en-US" sz="3200" dirty="0">
                <a:latin typeface="Verdana"/>
                <a:cs typeface="Verdana"/>
              </a:rPr>
              <a:t>High, </a:t>
            </a:r>
            <a:r>
              <a:rPr lang="en-US" sz="3200" dirty="0" smtClean="0">
                <a:latin typeface="Verdana"/>
                <a:cs typeface="Verdana"/>
              </a:rPr>
              <a:t>Glorious God!</a:t>
            </a:r>
            <a:r>
              <a:rPr lang="en-US" dirty="0" smtClean="0">
                <a:latin typeface="Verdana"/>
                <a:cs typeface="Verdana"/>
              </a:rPr>
              <a:t> </a:t>
            </a:r>
            <a:endParaRPr lang="en-US" dirty="0">
              <a:latin typeface="Verdana"/>
              <a:cs typeface="Verdana"/>
            </a:endParaRPr>
          </a:p>
        </p:txBody>
      </p:sp>
      <p:sp>
        <p:nvSpPr>
          <p:cNvPr id="3" name="TextBox 2"/>
          <p:cNvSpPr txBox="1"/>
          <p:nvPr/>
        </p:nvSpPr>
        <p:spPr>
          <a:xfrm>
            <a:off x="128291" y="2680985"/>
            <a:ext cx="3656318" cy="646331"/>
          </a:xfrm>
          <a:prstGeom prst="rect">
            <a:avLst/>
          </a:prstGeom>
          <a:noFill/>
        </p:spPr>
        <p:txBody>
          <a:bodyPr wrap="square" rtlCol="0">
            <a:spAutoFit/>
          </a:bodyPr>
          <a:lstStyle/>
          <a:p>
            <a:r>
              <a:rPr lang="en-US" b="1" dirty="0" smtClean="0"/>
              <a:t>Jesus goes AWOL </a:t>
            </a:r>
            <a:r>
              <a:rPr lang="en-US" dirty="0" smtClean="0"/>
              <a:t>in the Temple </a:t>
            </a:r>
          </a:p>
          <a:p>
            <a:r>
              <a:rPr lang="en-US" dirty="0" smtClean="0"/>
              <a:t>Luke 2:39-53 </a:t>
            </a:r>
            <a:endParaRPr lang="en-US" dirty="0"/>
          </a:p>
        </p:txBody>
      </p:sp>
    </p:spTree>
    <p:extLst>
      <p:ext uri="{BB962C8B-B14F-4D97-AF65-F5344CB8AC3E}">
        <p14:creationId xmlns:p14="http://schemas.microsoft.com/office/powerpoint/2010/main" val="40658223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328951"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2800" b="1" dirty="0" smtClean="0">
                <a:solidFill>
                  <a:srgbClr val="0000FF"/>
                </a:solidFill>
                <a:latin typeface="Ayuthaya"/>
                <a:cs typeface="Ayuthaya"/>
              </a:rPr>
              <a:t>Following What FRANCIS Understood</a:t>
            </a:r>
            <a:r>
              <a:rPr lang="en-US" sz="3200" b="1" dirty="0">
                <a:solidFill>
                  <a:srgbClr val="0000FF"/>
                </a:solidFill>
                <a:latin typeface="Ayuthaya"/>
                <a:cs typeface="Ayuthaya"/>
              </a:rPr>
              <a:t/>
            </a:r>
            <a:br>
              <a:rPr lang="en-US" sz="3200" b="1" dirty="0">
                <a:solidFill>
                  <a:srgbClr val="0000FF"/>
                </a:solidFill>
                <a:latin typeface="Ayuthaya"/>
                <a:cs typeface="Ayuthaya"/>
              </a:rPr>
            </a:br>
            <a:endParaRPr lang="en-US" sz="3200" dirty="0">
              <a:solidFill>
                <a:srgbClr val="0000FF"/>
              </a:solidFill>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540854" y="2873401"/>
            <a:ext cx="5093186" cy="3416320"/>
          </a:xfrm>
          <a:prstGeom prst="rect">
            <a:avLst/>
          </a:prstGeom>
        </p:spPr>
        <p:txBody>
          <a:bodyPr wrap="square">
            <a:spAutoFit/>
          </a:bodyPr>
          <a:lstStyle/>
          <a:p>
            <a:r>
              <a:rPr lang="en-US" sz="2800" i="1" dirty="0"/>
              <a:t>Where there is patience and humility, there is neither anger nor disturbance</a:t>
            </a:r>
            <a:r>
              <a:rPr lang="en-US" sz="2800" i="1" dirty="0" smtClean="0"/>
              <a:t>.”</a:t>
            </a:r>
            <a:endParaRPr lang="en-US" sz="2800" i="1" dirty="0"/>
          </a:p>
          <a:p>
            <a:endParaRPr lang="en-US" sz="2800" i="1" dirty="0" smtClean="0"/>
          </a:p>
          <a:p>
            <a:r>
              <a:rPr lang="en-US" sz="2800" dirty="0" smtClean="0"/>
              <a:t>Saint </a:t>
            </a:r>
            <a:r>
              <a:rPr lang="en-US" sz="2800" dirty="0"/>
              <a:t>Francis of </a:t>
            </a:r>
            <a:r>
              <a:rPr lang="en-US" sz="2800" dirty="0" smtClean="0"/>
              <a:t>Assisi </a:t>
            </a:r>
            <a:endParaRPr lang="en-US" sz="2800" dirty="0"/>
          </a:p>
          <a:p>
            <a:pPr algn="r"/>
            <a:r>
              <a:rPr lang="en-US" sz="2400" dirty="0" smtClean="0"/>
              <a:t>The Admonitions </a:t>
            </a:r>
            <a:r>
              <a:rPr lang="en-US" sz="2400" dirty="0"/>
              <a:t>XXVII: </a:t>
            </a:r>
            <a:endParaRPr lang="en-US" sz="2400" dirty="0" smtClean="0"/>
          </a:p>
          <a:p>
            <a:pPr algn="r"/>
            <a:r>
              <a:rPr lang="en-US" sz="2400" dirty="0" smtClean="0"/>
              <a:t>Virtue </a:t>
            </a:r>
            <a:r>
              <a:rPr lang="en-US" sz="2400" dirty="0"/>
              <a:t>puts vice to flight</a:t>
            </a:r>
            <a:r>
              <a:rPr lang="en-US" sz="2400" dirty="0" smtClean="0"/>
              <a:t>. </a:t>
            </a:r>
          </a:p>
          <a:p>
            <a:endParaRPr lang="en-US" sz="2800" dirty="0" smtClean="0"/>
          </a:p>
        </p:txBody>
      </p:sp>
      <p:pic>
        <p:nvPicPr>
          <p:cNvPr id="5" name="Picture 4"/>
          <p:cNvPicPr>
            <a:picLocks noChangeAspect="1"/>
          </p:cNvPicPr>
          <p:nvPr/>
        </p:nvPicPr>
        <p:blipFill>
          <a:blip r:embed="rId3"/>
          <a:stretch>
            <a:fillRect/>
          </a:stretch>
        </p:blipFill>
        <p:spPr>
          <a:xfrm>
            <a:off x="0" y="2788921"/>
            <a:ext cx="3347146" cy="4069079"/>
          </a:xfrm>
          <a:prstGeom prst="rect">
            <a:avLst/>
          </a:prstGeom>
        </p:spPr>
      </p:pic>
      <p:sp>
        <p:nvSpPr>
          <p:cNvPr id="6" name="TextBox 5"/>
          <p:cNvSpPr txBox="1"/>
          <p:nvPr/>
        </p:nvSpPr>
        <p:spPr>
          <a:xfrm>
            <a:off x="1577989" y="1783047"/>
            <a:ext cx="7376781" cy="523220"/>
          </a:xfrm>
          <a:prstGeom prst="rect">
            <a:avLst/>
          </a:prstGeom>
          <a:noFill/>
        </p:spPr>
        <p:txBody>
          <a:bodyPr wrap="square" rtlCol="0">
            <a:spAutoFit/>
          </a:bodyPr>
          <a:lstStyle/>
          <a:p>
            <a:r>
              <a:rPr lang="en-US" sz="2800" dirty="0" smtClean="0"/>
              <a:t>Lord, make me an instrument of your peace.</a:t>
            </a:r>
            <a:endParaRPr lang="en-US" sz="2800" dirty="0"/>
          </a:p>
        </p:txBody>
      </p:sp>
    </p:spTree>
    <p:extLst>
      <p:ext uri="{BB962C8B-B14F-4D97-AF65-F5344CB8AC3E}">
        <p14:creationId xmlns:p14="http://schemas.microsoft.com/office/powerpoint/2010/main" val="3248106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JESUS IMPARTS UNDERSTANDING</a:t>
            </a:r>
            <a:r>
              <a:rPr lang="en-US" sz="3200" b="1" dirty="0">
                <a:solidFill>
                  <a:srgbClr val="0000FF"/>
                </a:solidFill>
                <a:latin typeface="Ayuthaya"/>
                <a:cs typeface="Ayuthaya"/>
              </a:rPr>
              <a:t/>
            </a:r>
            <a:br>
              <a:rPr lang="en-US" sz="3200" b="1" dirty="0">
                <a:solidFill>
                  <a:srgbClr val="0000FF"/>
                </a:solidFill>
                <a:latin typeface="Ayuthaya"/>
                <a:cs typeface="Ayuthaya"/>
              </a:rPr>
            </a:br>
            <a:endParaRPr lang="en-US" sz="3200" dirty="0">
              <a:solidFill>
                <a:srgbClr val="0000FF"/>
              </a:solidFill>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1796087" y="1205804"/>
            <a:ext cx="7068878" cy="2600712"/>
          </a:xfrm>
          <a:prstGeom prst="rect">
            <a:avLst/>
          </a:prstGeom>
        </p:spPr>
        <p:txBody>
          <a:bodyPr wrap="square">
            <a:spAutoFit/>
          </a:bodyPr>
          <a:lstStyle/>
          <a:p>
            <a:pPr algn="ctr"/>
            <a:r>
              <a:rPr lang="en-US" sz="2400" dirty="0" smtClean="0">
                <a:solidFill>
                  <a:srgbClr val="0000FF"/>
                </a:solidFill>
              </a:rPr>
              <a:t>SCENE FROM EMMAUS</a:t>
            </a:r>
          </a:p>
          <a:p>
            <a:endParaRPr lang="en-US" sz="2400" dirty="0" smtClean="0"/>
          </a:p>
          <a:p>
            <a:r>
              <a:rPr lang="en-US" sz="2300" dirty="0" smtClean="0"/>
              <a:t>Jesus, speaks to his discouraged companion on the road, calling them </a:t>
            </a:r>
            <a:r>
              <a:rPr lang="en-US" sz="2300" b="1" dirty="0" smtClean="0"/>
              <a:t>“foolish” </a:t>
            </a:r>
            <a:r>
              <a:rPr lang="en-US" sz="2300" dirty="0" smtClean="0"/>
              <a:t>and </a:t>
            </a:r>
            <a:r>
              <a:rPr lang="en-US" sz="2300" b="1" dirty="0" smtClean="0"/>
              <a:t>“slow of heart</a:t>
            </a:r>
            <a:r>
              <a:rPr lang="en-US" sz="2300" dirty="0" smtClean="0"/>
              <a:t>” not to have understood what the prophets foretold. Beginning with Moses, Jesus interprets the Scriptures about him for them.  </a:t>
            </a:r>
            <a:r>
              <a:rPr lang="en-US" sz="2300" b="1" dirty="0" smtClean="0"/>
              <a:t> </a:t>
            </a:r>
            <a:endParaRPr lang="en-US" sz="2300" dirty="0"/>
          </a:p>
        </p:txBody>
      </p:sp>
      <p:sp>
        <p:nvSpPr>
          <p:cNvPr id="7" name="TextBox 6"/>
          <p:cNvSpPr txBox="1"/>
          <p:nvPr/>
        </p:nvSpPr>
        <p:spPr>
          <a:xfrm>
            <a:off x="3579342" y="3809822"/>
            <a:ext cx="5349769" cy="3293209"/>
          </a:xfrm>
          <a:prstGeom prst="rect">
            <a:avLst/>
          </a:prstGeom>
          <a:noFill/>
        </p:spPr>
        <p:txBody>
          <a:bodyPr wrap="square" rtlCol="0">
            <a:spAutoFit/>
          </a:bodyPr>
          <a:lstStyle/>
          <a:p>
            <a:r>
              <a:rPr lang="en-US" sz="2300" dirty="0" smtClean="0"/>
              <a:t>(We know the end of this story, but they don’t.)  His companions beg him to stay and eat with them.  And in the blessing and breaking of the bread, they recognized Him, whereupon Jesus disappears.  </a:t>
            </a:r>
            <a:r>
              <a:rPr lang="en-US" sz="2300" b="1" dirty="0" smtClean="0"/>
              <a:t>Understanding dawns</a:t>
            </a:r>
            <a:r>
              <a:rPr lang="en-US" sz="2300" dirty="0" smtClean="0"/>
              <a:t>, and they return to Jerusalem.</a:t>
            </a:r>
          </a:p>
          <a:p>
            <a:pPr algn="r"/>
            <a:r>
              <a:rPr lang="en-US" sz="1600" dirty="0"/>
              <a:t>Luke 24:25-32</a:t>
            </a:r>
          </a:p>
          <a:p>
            <a:pPr algn="r"/>
            <a:endParaRPr lang="en-US" sz="2300" dirty="0"/>
          </a:p>
        </p:txBody>
      </p:sp>
      <p:pic>
        <p:nvPicPr>
          <p:cNvPr id="11" name="Picture 10"/>
          <p:cNvPicPr>
            <a:picLocks noChangeAspect="1"/>
          </p:cNvPicPr>
          <p:nvPr/>
        </p:nvPicPr>
        <p:blipFill>
          <a:blip r:embed="rId3"/>
          <a:stretch>
            <a:fillRect/>
          </a:stretch>
        </p:blipFill>
        <p:spPr>
          <a:xfrm>
            <a:off x="0" y="4418706"/>
            <a:ext cx="3429000" cy="2349500"/>
          </a:xfrm>
          <a:prstGeom prst="rect">
            <a:avLst/>
          </a:prstGeom>
        </p:spPr>
      </p:pic>
    </p:spTree>
    <p:extLst>
      <p:ext uri="{BB962C8B-B14F-4D97-AF65-F5344CB8AC3E}">
        <p14:creationId xmlns:p14="http://schemas.microsoft.com/office/powerpoint/2010/main" val="27115499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938558" y="1706082"/>
            <a:ext cx="4992633" cy="4524315"/>
          </a:xfrm>
          <a:prstGeom prst="rect">
            <a:avLst/>
          </a:prstGeom>
        </p:spPr>
        <p:txBody>
          <a:bodyPr wrap="square">
            <a:spAutoFit/>
          </a:bodyPr>
          <a:lstStyle/>
          <a:p>
            <a:r>
              <a:rPr lang="en-US" sz="2400" dirty="0" smtClean="0">
                <a:latin typeface="+mn-lt"/>
                <a:cs typeface="Verdana"/>
              </a:rPr>
              <a:t>Understanding is the best use of </a:t>
            </a:r>
            <a:r>
              <a:rPr lang="en-US" sz="2400" b="1" dirty="0" smtClean="0">
                <a:latin typeface="+mn-lt"/>
                <a:cs typeface="Verdana"/>
              </a:rPr>
              <a:t>spiritual</a:t>
            </a:r>
            <a:r>
              <a:rPr lang="en-US" sz="2400" dirty="0" smtClean="0">
                <a:latin typeface="+mn-lt"/>
                <a:cs typeface="Verdana"/>
              </a:rPr>
              <a:t> knowledge.</a:t>
            </a:r>
          </a:p>
          <a:p>
            <a:endParaRPr lang="en-US" sz="2400" dirty="0">
              <a:latin typeface="+mn-lt"/>
              <a:cs typeface="Verdana"/>
            </a:endParaRPr>
          </a:p>
          <a:p>
            <a:r>
              <a:rPr lang="en-US" sz="2400" dirty="0" smtClean="0">
                <a:cs typeface="Verdana"/>
              </a:rPr>
              <a:t>It comes </a:t>
            </a:r>
            <a:r>
              <a:rPr lang="en-US" sz="2400" dirty="0">
                <a:cs typeface="Verdana"/>
              </a:rPr>
              <a:t>from </a:t>
            </a:r>
            <a:r>
              <a:rPr lang="en-US" sz="2400" b="1" dirty="0" smtClean="0">
                <a:cs typeface="Verdana"/>
              </a:rPr>
              <a:t>exercising </a:t>
            </a:r>
            <a:r>
              <a:rPr lang="en-US" sz="2400" b="1" dirty="0">
                <a:cs typeface="Verdana"/>
              </a:rPr>
              <a:t>the virt</a:t>
            </a:r>
            <a:r>
              <a:rPr lang="en-US" sz="2400" dirty="0">
                <a:cs typeface="Verdana"/>
              </a:rPr>
              <a:t>ues </a:t>
            </a:r>
            <a:r>
              <a:rPr lang="en-US" sz="2400" dirty="0" smtClean="0">
                <a:cs typeface="Verdana"/>
              </a:rPr>
              <a:t>such as patience </a:t>
            </a:r>
            <a:r>
              <a:rPr lang="en-US" sz="2400" dirty="0">
                <a:cs typeface="Verdana"/>
              </a:rPr>
              <a:t>and </a:t>
            </a:r>
            <a:r>
              <a:rPr lang="en-US" sz="2400" dirty="0" smtClean="0">
                <a:cs typeface="Verdana"/>
              </a:rPr>
              <a:t>humility.</a:t>
            </a:r>
            <a:endParaRPr lang="en-US" sz="2400" dirty="0">
              <a:cs typeface="Verdana"/>
            </a:endParaRPr>
          </a:p>
          <a:p>
            <a:endParaRPr lang="en-US" sz="2400" dirty="0" smtClean="0">
              <a:latin typeface="+mn-lt"/>
              <a:cs typeface="Verdana"/>
            </a:endParaRPr>
          </a:p>
          <a:p>
            <a:r>
              <a:rPr lang="en-US" sz="2400" dirty="0" smtClean="0">
                <a:latin typeface="+mn-lt"/>
                <a:cs typeface="Verdana"/>
              </a:rPr>
              <a:t>It is the ability to </a:t>
            </a:r>
            <a:r>
              <a:rPr lang="en-US" sz="2400" b="1" dirty="0" smtClean="0">
                <a:latin typeface="+mn-lt"/>
                <a:cs typeface="Verdana"/>
              </a:rPr>
              <a:t>discern the truth </a:t>
            </a:r>
            <a:r>
              <a:rPr lang="en-US" sz="2400" dirty="0" smtClean="0">
                <a:latin typeface="+mn-lt"/>
                <a:cs typeface="Verdana"/>
              </a:rPr>
              <a:t>in making choices and decisions.</a:t>
            </a:r>
          </a:p>
          <a:p>
            <a:endParaRPr lang="en-US" sz="2400" dirty="0">
              <a:latin typeface="+mn-lt"/>
              <a:cs typeface="Verdana"/>
            </a:endParaRPr>
          </a:p>
          <a:p>
            <a:r>
              <a:rPr lang="en-US" sz="2400" dirty="0" smtClean="0">
                <a:latin typeface="+mn-lt"/>
                <a:cs typeface="Verdana"/>
              </a:rPr>
              <a:t>Along with wisdom, understanding should be </a:t>
            </a:r>
            <a:r>
              <a:rPr lang="en-US" sz="2400" b="1" dirty="0" smtClean="0">
                <a:latin typeface="+mn-lt"/>
                <a:cs typeface="Verdana"/>
              </a:rPr>
              <a:t>sought in prayer</a:t>
            </a:r>
            <a:r>
              <a:rPr lang="en-US" sz="2400" dirty="0" smtClean="0">
                <a:latin typeface="+mn-lt"/>
                <a:cs typeface="Verdana"/>
              </a:rPr>
              <a:t>.</a:t>
            </a:r>
          </a:p>
        </p:txBody>
      </p:sp>
      <p:sp>
        <p:nvSpPr>
          <p:cNvPr id="5" name="TextBox 4"/>
          <p:cNvSpPr txBox="1"/>
          <p:nvPr/>
        </p:nvSpPr>
        <p:spPr>
          <a:xfrm>
            <a:off x="1731940" y="192415"/>
            <a:ext cx="7120196" cy="584776"/>
          </a:xfrm>
          <a:prstGeom prst="rect">
            <a:avLst/>
          </a:prstGeom>
          <a:noFill/>
        </p:spPr>
        <p:txBody>
          <a:bodyPr wrap="square" rtlCol="0">
            <a:spAutoFit/>
          </a:bodyPr>
          <a:lstStyle/>
          <a:p>
            <a:pPr algn="r"/>
            <a:r>
              <a:rPr lang="en-US" sz="3200" dirty="0" smtClean="0">
                <a:solidFill>
                  <a:srgbClr val="0000FF"/>
                </a:solidFill>
                <a:latin typeface="Ayuthaya"/>
                <a:cs typeface="Ayuthaya"/>
              </a:rPr>
              <a:t>TAKE AWAY</a:t>
            </a:r>
            <a:r>
              <a:rPr lang="en-US" sz="2800" dirty="0" smtClean="0">
                <a:latin typeface="Ayuthaya"/>
                <a:cs typeface="Ayuthaya"/>
              </a:rPr>
              <a:t> </a:t>
            </a:r>
            <a:endParaRPr lang="en-US" sz="2800" dirty="0">
              <a:latin typeface="Ayuthaya"/>
              <a:cs typeface="Ayuthaya"/>
            </a:endParaRPr>
          </a:p>
        </p:txBody>
      </p:sp>
      <p:sp>
        <p:nvSpPr>
          <p:cNvPr id="3" name="TextBox 2"/>
          <p:cNvSpPr txBox="1"/>
          <p:nvPr/>
        </p:nvSpPr>
        <p:spPr>
          <a:xfrm flipH="1" flipV="1">
            <a:off x="372045" y="4679433"/>
            <a:ext cx="256584" cy="923330"/>
          </a:xfrm>
          <a:prstGeom prst="rect">
            <a:avLst/>
          </a:prstGeom>
          <a:noFill/>
        </p:spPr>
        <p:txBody>
          <a:bodyPr wrap="square" rtlCol="0">
            <a:spAutoFit/>
          </a:bodyPr>
          <a:lstStyle/>
          <a:p>
            <a:r>
              <a:rPr lang="en-US" dirty="0" smtClean="0"/>
              <a:t>666</a:t>
            </a:r>
            <a:endParaRPr lang="en-US" dirty="0"/>
          </a:p>
        </p:txBody>
      </p:sp>
      <p:pic>
        <p:nvPicPr>
          <p:cNvPr id="12" name="Picture 11" descr="img_mouseover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1263"/>
            <a:ext cx="3908500" cy="3666737"/>
          </a:xfrm>
          <a:prstGeom prst="rect">
            <a:avLst/>
          </a:prstGeom>
        </p:spPr>
      </p:pic>
    </p:spTree>
    <p:extLst>
      <p:ext uri="{BB962C8B-B14F-4D97-AF65-F5344CB8AC3E}">
        <p14:creationId xmlns:p14="http://schemas.microsoft.com/office/powerpoint/2010/main" val="2441246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7598" y="163513"/>
            <a:ext cx="7158684" cy="1067945"/>
          </a:xfrm>
        </p:spPr>
        <p:txBody>
          <a:bodyPr/>
          <a:lstStyle/>
          <a:p>
            <a:pPr algn="l"/>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2800" dirty="0" smtClean="0">
                <a:solidFill>
                  <a:srgbClr val="0000FF"/>
                </a:solidFill>
                <a:latin typeface="Ayuthaya"/>
                <a:cs typeface="Ayuthaya"/>
              </a:rPr>
              <a:t>Carrying Out God’s Will</a:t>
            </a:r>
            <a:r>
              <a:rPr lang="en-US" sz="2800" dirty="0" smtClean="0">
                <a:solidFill>
                  <a:srgbClr val="000000"/>
                </a:solidFill>
                <a:latin typeface="Ayuthaya"/>
                <a:cs typeface="Ayuthaya"/>
              </a:rPr>
              <a:t>: </a:t>
            </a:r>
            <a:r>
              <a:rPr lang="en-US" sz="2800" u="sng" dirty="0" smtClean="0">
                <a:solidFill>
                  <a:srgbClr val="000000"/>
                </a:solidFill>
                <a:latin typeface="Ayuthaya"/>
                <a:cs typeface="Ayuthaya"/>
              </a:rPr>
              <a:t>Trait </a:t>
            </a:r>
            <a:r>
              <a:rPr lang="en-US" sz="2800" dirty="0" smtClean="0">
                <a:solidFill>
                  <a:srgbClr val="000000"/>
                </a:solidFill>
                <a:latin typeface="Ayuthaya"/>
                <a:cs typeface="Ayuthaya"/>
              </a:rPr>
              <a:t>7 of a Franciscan Spiritual Leader</a:t>
            </a:r>
            <a:r>
              <a:rPr lang="en-US" sz="2800" b="1" dirty="0" smtClean="0">
                <a:solidFill>
                  <a:srgbClr val="000000"/>
                </a:solidFill>
                <a:latin typeface="Ayuthaya"/>
                <a:cs typeface="Ayuthaya"/>
              </a:rPr>
              <a:t/>
            </a:r>
            <a:br>
              <a:rPr lang="en-US" sz="2800" b="1" dirty="0" smtClean="0">
                <a:solidFill>
                  <a:srgbClr val="000000"/>
                </a:solidFill>
                <a:latin typeface="Ayuthaya"/>
                <a:cs typeface="Ayuthaya"/>
              </a:rPr>
            </a:br>
            <a:endParaRPr lang="en-US" sz="28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617831" y="2886229"/>
            <a:ext cx="5313360" cy="3323987"/>
          </a:xfrm>
          <a:prstGeom prst="rect">
            <a:avLst/>
          </a:prstGeom>
        </p:spPr>
        <p:txBody>
          <a:bodyPr wrap="square">
            <a:spAutoFit/>
          </a:bodyPr>
          <a:lstStyle/>
          <a:p>
            <a:pPr>
              <a:lnSpc>
                <a:spcPct val="150000"/>
              </a:lnSpc>
            </a:pPr>
            <a:r>
              <a:rPr lang="en-US" sz="2800" dirty="0" smtClean="0">
                <a:latin typeface="Verdana"/>
                <a:cs typeface="Verdana"/>
              </a:rPr>
              <a:t>Stay by my side </a:t>
            </a:r>
            <a:r>
              <a:rPr lang="en-US" sz="2800" dirty="0">
                <a:latin typeface="Verdana"/>
                <a:cs typeface="Verdana"/>
              </a:rPr>
              <a:t>Lord so that my devotion and service to you </a:t>
            </a:r>
            <a:r>
              <a:rPr lang="en-US" sz="2800" dirty="0" smtClean="0">
                <a:latin typeface="Verdana"/>
                <a:cs typeface="Verdana"/>
              </a:rPr>
              <a:t>will </a:t>
            </a:r>
            <a:r>
              <a:rPr lang="en-US" sz="2800" dirty="0">
                <a:latin typeface="Verdana"/>
                <a:cs typeface="Verdana"/>
              </a:rPr>
              <a:t>never </a:t>
            </a:r>
            <a:r>
              <a:rPr lang="en-US" sz="2800" dirty="0" smtClean="0">
                <a:latin typeface="Verdana"/>
                <a:cs typeface="Verdana"/>
              </a:rPr>
              <a:t>waver.</a:t>
            </a:r>
            <a:endParaRPr lang="en-US" dirty="0" smtClean="0">
              <a:solidFill>
                <a:srgbClr val="0000FF"/>
              </a:solidFill>
            </a:endParaRPr>
          </a:p>
          <a:p>
            <a:pPr algn="ctr">
              <a:lnSpc>
                <a:spcPct val="150000"/>
              </a:lnSpc>
            </a:pPr>
            <a:endParaRPr lang="en-US" sz="2800" dirty="0"/>
          </a:p>
        </p:txBody>
      </p:sp>
      <p:sp>
        <p:nvSpPr>
          <p:cNvPr id="6" name="TextBox 5"/>
          <p:cNvSpPr txBox="1"/>
          <p:nvPr/>
        </p:nvSpPr>
        <p:spPr>
          <a:xfrm>
            <a:off x="1667793" y="1731737"/>
            <a:ext cx="6979075" cy="584776"/>
          </a:xfrm>
          <a:prstGeom prst="rect">
            <a:avLst/>
          </a:prstGeom>
          <a:noFill/>
        </p:spPr>
        <p:txBody>
          <a:bodyPr wrap="square" rtlCol="0">
            <a:spAutoFit/>
          </a:bodyPr>
          <a:lstStyle/>
          <a:p>
            <a:pPr algn="ctr"/>
            <a:r>
              <a:rPr lang="en-US" sz="3200" dirty="0"/>
              <a:t>Most High, glorious God,</a:t>
            </a:r>
          </a:p>
        </p:txBody>
      </p:sp>
      <p:sp>
        <p:nvSpPr>
          <p:cNvPr id="3" name="TextBox 2"/>
          <p:cNvSpPr txBox="1"/>
          <p:nvPr/>
        </p:nvSpPr>
        <p:spPr>
          <a:xfrm>
            <a:off x="115463" y="3630234"/>
            <a:ext cx="320729" cy="369332"/>
          </a:xfrm>
          <a:prstGeom prst="rect">
            <a:avLst/>
          </a:prstGeom>
          <a:noFill/>
        </p:spPr>
        <p:txBody>
          <a:bodyPr wrap="square" rtlCol="0">
            <a:spAutoFit/>
          </a:bodyPr>
          <a:lstStyle/>
          <a:p>
            <a:r>
              <a:rPr lang="en-US" dirty="0" smtClean="0"/>
              <a:t>7</a:t>
            </a:r>
            <a:endParaRPr lang="en-US" dirty="0"/>
          </a:p>
        </p:txBody>
      </p:sp>
      <p:pic>
        <p:nvPicPr>
          <p:cNvPr id="10" name="Picture 9" descr="Unknown-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41461"/>
            <a:ext cx="3071110" cy="4416539"/>
          </a:xfrm>
          <a:prstGeom prst="rect">
            <a:avLst/>
          </a:prstGeom>
        </p:spPr>
      </p:pic>
    </p:spTree>
    <p:extLst>
      <p:ext uri="{BB962C8B-B14F-4D97-AF65-F5344CB8AC3E}">
        <p14:creationId xmlns:p14="http://schemas.microsoft.com/office/powerpoint/2010/main" val="2312203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00"/>
                </a:solidFill>
                <a:latin typeface="Ayuthaya"/>
                <a:cs typeface="Ayuthaya"/>
              </a:rPr>
              <a:t>The Essence of Franciscan</a:t>
            </a:r>
            <a:br>
              <a:rPr lang="en-US" sz="3200" b="1" dirty="0" smtClean="0">
                <a:solidFill>
                  <a:srgbClr val="000000"/>
                </a:solidFill>
                <a:latin typeface="Ayuthaya"/>
                <a:cs typeface="Ayuthaya"/>
              </a:rPr>
            </a:br>
            <a:r>
              <a:rPr lang="en-US" sz="3200" b="1" dirty="0" smtClean="0">
                <a:solidFill>
                  <a:srgbClr val="000000"/>
                </a:solidFill>
                <a:latin typeface="Ayuthaya"/>
                <a:cs typeface="Ayuthaya"/>
              </a:rPr>
              <a:t>    Spiritual Leadership    </a:t>
            </a:r>
            <a:r>
              <a:rPr lang="en-US" sz="3200" b="1" dirty="0">
                <a:solidFill>
                  <a:srgbClr val="000000"/>
                </a:solidFill>
                <a:latin typeface="Tahoma"/>
                <a:cs typeface="Tahoma"/>
              </a:rPr>
              <a:t/>
            </a:r>
            <a:br>
              <a:rPr lang="en-US" sz="3200" b="1" dirty="0">
                <a:solidFill>
                  <a:srgbClr val="000000"/>
                </a:solidFill>
                <a:latin typeface="Tahoma"/>
                <a:cs typeface="Tahoma"/>
              </a:rPr>
            </a:br>
            <a:endParaRPr lang="en-US" sz="3200" dirty="0">
              <a:latin typeface="Tahoma"/>
              <a:cs typeface="Tahom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945398" y="1364508"/>
            <a:ext cx="5198602" cy="5267403"/>
          </a:xfrm>
          <a:prstGeom prst="rect">
            <a:avLst/>
          </a:prstGeom>
        </p:spPr>
        <p:txBody>
          <a:bodyPr wrap="square">
            <a:spAutoFit/>
          </a:bodyPr>
          <a:lstStyle/>
          <a:p>
            <a:r>
              <a:rPr lang="en-US" sz="2800" dirty="0">
                <a:latin typeface="+mn-lt"/>
                <a:cs typeface="Verdana"/>
              </a:rPr>
              <a:t>Most High, G</a:t>
            </a:r>
            <a:r>
              <a:rPr lang="en-US" sz="2800" dirty="0" smtClean="0">
                <a:latin typeface="+mn-lt"/>
                <a:cs typeface="Verdana"/>
              </a:rPr>
              <a:t>lorious God!  </a:t>
            </a:r>
          </a:p>
          <a:p>
            <a:endParaRPr lang="en-US" sz="2800" dirty="0">
              <a:latin typeface="+mn-lt"/>
              <a:cs typeface="Verdana"/>
            </a:endParaRPr>
          </a:p>
          <a:p>
            <a:r>
              <a:rPr lang="en-US" sz="2800" dirty="0" smtClean="0">
                <a:latin typeface="+mn-lt"/>
                <a:cs typeface="Verdana"/>
              </a:rPr>
              <a:t>(1) enlighten </a:t>
            </a:r>
            <a:r>
              <a:rPr lang="en-US" sz="2800" dirty="0">
                <a:latin typeface="+mn-lt"/>
                <a:cs typeface="Verdana"/>
              </a:rPr>
              <a:t>the darkness </a:t>
            </a:r>
          </a:p>
          <a:p>
            <a:pPr lvl="1"/>
            <a:r>
              <a:rPr lang="en-US" sz="2800" dirty="0" smtClean="0">
                <a:latin typeface="+mn-lt"/>
                <a:cs typeface="Verdana"/>
              </a:rPr>
              <a:t>of </a:t>
            </a:r>
            <a:r>
              <a:rPr lang="en-US" sz="2800" dirty="0">
                <a:latin typeface="+mn-lt"/>
                <a:cs typeface="Verdana"/>
              </a:rPr>
              <a:t>my heart</a:t>
            </a:r>
            <a:r>
              <a:rPr lang="en-US" sz="2800" dirty="0" smtClean="0">
                <a:latin typeface="+mn-lt"/>
                <a:cs typeface="Verdana"/>
              </a:rPr>
              <a:t>,  </a:t>
            </a:r>
          </a:p>
          <a:p>
            <a:r>
              <a:rPr lang="en-US" sz="2800" dirty="0" smtClean="0">
                <a:latin typeface="+mn-lt"/>
                <a:cs typeface="Verdana"/>
              </a:rPr>
              <a:t>(2) give </a:t>
            </a:r>
            <a:r>
              <a:rPr lang="en-US" sz="2800" dirty="0">
                <a:latin typeface="+mn-lt"/>
                <a:cs typeface="Verdana"/>
              </a:rPr>
              <a:t>me right faith, </a:t>
            </a:r>
            <a:endParaRPr lang="en-US" sz="2800" dirty="0" smtClean="0">
              <a:latin typeface="+mn-lt"/>
              <a:cs typeface="Verdana"/>
            </a:endParaRPr>
          </a:p>
          <a:p>
            <a:r>
              <a:rPr lang="en-US" sz="2800" dirty="0" smtClean="0">
                <a:latin typeface="+mn-lt"/>
                <a:cs typeface="Verdana"/>
              </a:rPr>
              <a:t>(3) certain </a:t>
            </a:r>
            <a:r>
              <a:rPr lang="en-US" sz="2800" dirty="0">
                <a:latin typeface="+mn-lt"/>
                <a:cs typeface="Verdana"/>
              </a:rPr>
              <a:t>hope</a:t>
            </a:r>
            <a:r>
              <a:rPr lang="en-US" sz="2800" dirty="0" smtClean="0">
                <a:latin typeface="+mn-lt"/>
                <a:cs typeface="Verdana"/>
              </a:rPr>
              <a:t>, and </a:t>
            </a:r>
          </a:p>
          <a:p>
            <a:r>
              <a:rPr lang="en-US" sz="2800" dirty="0" smtClean="0">
                <a:latin typeface="+mn-lt"/>
                <a:cs typeface="Verdana"/>
              </a:rPr>
              <a:t>(4) perfect </a:t>
            </a:r>
            <a:r>
              <a:rPr lang="en-US" sz="2800" dirty="0">
                <a:latin typeface="+mn-lt"/>
                <a:cs typeface="Verdana"/>
              </a:rPr>
              <a:t>charity</a:t>
            </a:r>
            <a:r>
              <a:rPr lang="en-US" sz="2800" dirty="0" smtClean="0">
                <a:latin typeface="+mn-lt"/>
                <a:cs typeface="Verdana"/>
              </a:rPr>
              <a:t>,</a:t>
            </a:r>
          </a:p>
          <a:p>
            <a:r>
              <a:rPr lang="en-US" sz="2800" dirty="0" smtClean="0">
                <a:latin typeface="+mn-lt"/>
                <a:cs typeface="Verdana"/>
              </a:rPr>
              <a:t>(5) wisdom </a:t>
            </a:r>
            <a:r>
              <a:rPr lang="en-US" sz="2800" dirty="0">
                <a:latin typeface="+mn-lt"/>
                <a:cs typeface="Verdana"/>
              </a:rPr>
              <a:t>and </a:t>
            </a:r>
            <a:endParaRPr lang="en-US" sz="2800" dirty="0" smtClean="0">
              <a:latin typeface="+mn-lt"/>
              <a:cs typeface="Verdana"/>
            </a:endParaRPr>
          </a:p>
          <a:p>
            <a:r>
              <a:rPr lang="en-US" sz="2800" dirty="0" smtClean="0">
                <a:latin typeface="+mn-lt"/>
                <a:cs typeface="Verdana"/>
              </a:rPr>
              <a:t>(6) understanding, Lord</a:t>
            </a:r>
            <a:r>
              <a:rPr lang="en-US" sz="2800" dirty="0">
                <a:latin typeface="+mn-lt"/>
                <a:cs typeface="Verdana"/>
              </a:rPr>
              <a:t>, </a:t>
            </a:r>
            <a:endParaRPr lang="en-US" sz="2800" dirty="0" smtClean="0">
              <a:latin typeface="+mn-lt"/>
              <a:cs typeface="Verdana"/>
            </a:endParaRPr>
          </a:p>
          <a:p>
            <a:r>
              <a:rPr lang="en-US" sz="2800" dirty="0" smtClean="0">
                <a:latin typeface="+mn-lt"/>
                <a:cs typeface="Verdana"/>
              </a:rPr>
              <a:t>(7) that </a:t>
            </a:r>
            <a:r>
              <a:rPr lang="en-US" sz="2800" dirty="0">
                <a:latin typeface="+mn-lt"/>
                <a:cs typeface="Verdana"/>
              </a:rPr>
              <a:t>I may carry </a:t>
            </a:r>
            <a:r>
              <a:rPr lang="en-US" sz="2800" dirty="0" smtClean="0">
                <a:latin typeface="+mn-lt"/>
                <a:cs typeface="Verdana"/>
              </a:rPr>
              <a:t>out </a:t>
            </a:r>
          </a:p>
          <a:p>
            <a:pPr lvl="1"/>
            <a:r>
              <a:rPr lang="en-US" sz="2800" dirty="0" smtClean="0">
                <a:latin typeface="+mn-lt"/>
                <a:cs typeface="Verdana"/>
              </a:rPr>
              <a:t>your </a:t>
            </a:r>
            <a:r>
              <a:rPr lang="en-US" sz="2800" dirty="0">
                <a:latin typeface="+mn-lt"/>
                <a:cs typeface="Verdana"/>
              </a:rPr>
              <a:t>holy and </a:t>
            </a:r>
            <a:r>
              <a:rPr lang="en-US" sz="2800" dirty="0" smtClean="0">
                <a:latin typeface="+mn-lt"/>
                <a:cs typeface="Verdana"/>
              </a:rPr>
              <a:t>true              command</a:t>
            </a:r>
            <a:r>
              <a:rPr lang="en-US" sz="2800" dirty="0">
                <a:latin typeface="+mn-lt"/>
                <a:cs typeface="Tahoma"/>
              </a:rPr>
              <a:t>.</a:t>
            </a:r>
          </a:p>
        </p:txBody>
      </p:sp>
      <p:pic>
        <p:nvPicPr>
          <p:cNvPr id="3" name="Picture 2"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1640"/>
            <a:ext cx="3652777" cy="5166360"/>
          </a:xfrm>
          <a:prstGeom prst="rect">
            <a:avLst/>
          </a:prstGeom>
        </p:spPr>
      </p:pic>
    </p:spTree>
    <p:extLst>
      <p:ext uri="{BB962C8B-B14F-4D97-AF65-F5344CB8AC3E}">
        <p14:creationId xmlns:p14="http://schemas.microsoft.com/office/powerpoint/2010/main" val="3405414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FOLLOWING FRANCIS</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4913577" y="3091471"/>
            <a:ext cx="4017615" cy="3416320"/>
          </a:xfrm>
          <a:prstGeom prst="rect">
            <a:avLst/>
          </a:prstGeom>
        </p:spPr>
        <p:txBody>
          <a:bodyPr wrap="square">
            <a:spAutoFit/>
          </a:bodyPr>
          <a:lstStyle/>
          <a:p>
            <a:pPr marL="342900" indent="-342900">
              <a:buFont typeface="Arial"/>
              <a:buChar char="•"/>
            </a:pPr>
            <a:r>
              <a:rPr lang="en-US" sz="2400" dirty="0" smtClean="0"/>
              <a:t>Creator</a:t>
            </a:r>
            <a:r>
              <a:rPr lang="en-US" sz="2400" dirty="0"/>
              <a:t>, </a:t>
            </a:r>
            <a:endParaRPr lang="en-US" sz="2400" dirty="0" smtClean="0"/>
          </a:p>
          <a:p>
            <a:pPr marL="342900" indent="-342900">
              <a:buFont typeface="Arial"/>
              <a:buChar char="•"/>
            </a:pPr>
            <a:r>
              <a:rPr lang="en-US" sz="2400" dirty="0" smtClean="0"/>
              <a:t>Redeemer </a:t>
            </a:r>
            <a:r>
              <a:rPr lang="en-US" sz="2400" dirty="0"/>
              <a:t>and </a:t>
            </a:r>
            <a:endParaRPr lang="en-US" sz="2400" dirty="0" smtClean="0"/>
          </a:p>
          <a:p>
            <a:pPr marL="342900" indent="-342900">
              <a:buFont typeface="Arial"/>
              <a:buChar char="•"/>
            </a:pPr>
            <a:r>
              <a:rPr lang="en-US" sz="2400" dirty="0" smtClean="0"/>
              <a:t>Savior</a:t>
            </a:r>
            <a:r>
              <a:rPr lang="en-US" sz="2400" dirty="0"/>
              <a:t>, </a:t>
            </a:r>
            <a:endParaRPr lang="en-US" sz="2400" dirty="0" smtClean="0"/>
          </a:p>
          <a:p>
            <a:pPr marL="342900" indent="-342900">
              <a:buFont typeface="Arial"/>
              <a:buChar char="•"/>
            </a:pPr>
            <a:r>
              <a:rPr lang="en-US" sz="2400" dirty="0" smtClean="0"/>
              <a:t>the </a:t>
            </a:r>
            <a:r>
              <a:rPr lang="en-US" sz="2400" dirty="0"/>
              <a:t>only true God, </a:t>
            </a:r>
            <a:endParaRPr lang="en-US" sz="2400" dirty="0" smtClean="0"/>
          </a:p>
          <a:p>
            <a:endParaRPr lang="en-US" sz="2400" dirty="0"/>
          </a:p>
          <a:p>
            <a:r>
              <a:rPr lang="en-US" sz="2400" b="1" dirty="0" smtClean="0"/>
              <a:t>Who </a:t>
            </a:r>
            <a:r>
              <a:rPr lang="en-US" sz="2400" b="1" dirty="0"/>
              <a:t>is the fullness of good, all good, every good, the true and </a:t>
            </a:r>
            <a:r>
              <a:rPr lang="en-US" sz="2400" b="1" dirty="0" smtClean="0"/>
              <a:t>supreme good</a:t>
            </a:r>
            <a:r>
              <a:rPr lang="en-US" sz="2400" b="1" dirty="0"/>
              <a:t>.</a:t>
            </a:r>
          </a:p>
        </p:txBody>
      </p:sp>
      <p:pic>
        <p:nvPicPr>
          <p:cNvPr id="5" name="Picture 4" descr="images-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6160"/>
            <a:ext cx="4735321" cy="3291840"/>
          </a:xfrm>
          <a:prstGeom prst="rect">
            <a:avLst/>
          </a:prstGeom>
        </p:spPr>
      </p:pic>
      <p:sp>
        <p:nvSpPr>
          <p:cNvPr id="6" name="TextBox 5"/>
          <p:cNvSpPr txBox="1"/>
          <p:nvPr/>
        </p:nvSpPr>
        <p:spPr>
          <a:xfrm>
            <a:off x="1693452" y="1094309"/>
            <a:ext cx="7143155" cy="2369880"/>
          </a:xfrm>
          <a:prstGeom prst="rect">
            <a:avLst/>
          </a:prstGeom>
          <a:noFill/>
        </p:spPr>
        <p:txBody>
          <a:bodyPr wrap="square" rtlCol="0">
            <a:spAutoFit/>
          </a:bodyPr>
          <a:lstStyle/>
          <a:p>
            <a:r>
              <a:rPr lang="en-US" sz="2800" dirty="0" smtClean="0">
                <a:solidFill>
                  <a:srgbClr val="0000FF"/>
                </a:solidFill>
              </a:rPr>
              <a:t>[carrying </a:t>
            </a:r>
            <a:r>
              <a:rPr lang="en-US" sz="2800" dirty="0">
                <a:solidFill>
                  <a:srgbClr val="0000FF"/>
                </a:solidFill>
              </a:rPr>
              <a:t>out God’s holy and </a:t>
            </a:r>
            <a:r>
              <a:rPr lang="en-US" sz="2800" dirty="0" smtClean="0">
                <a:solidFill>
                  <a:srgbClr val="0000FF"/>
                </a:solidFill>
              </a:rPr>
              <a:t>true command]</a:t>
            </a:r>
          </a:p>
          <a:p>
            <a:endParaRPr lang="en-US" sz="2400" dirty="0" smtClean="0"/>
          </a:p>
          <a:p>
            <a:pPr lvl="1"/>
            <a:r>
              <a:rPr lang="en-US" sz="2400" dirty="0" smtClean="0"/>
              <a:t>Therefore</a:t>
            </a:r>
            <a:r>
              <a:rPr lang="en-US" sz="2400" dirty="0"/>
              <a:t>, let us </a:t>
            </a:r>
            <a:r>
              <a:rPr lang="en-US" sz="2400" b="1" dirty="0"/>
              <a:t>desire</a:t>
            </a:r>
            <a:r>
              <a:rPr lang="en-US" sz="2400" dirty="0"/>
              <a:t> nothing else, </a:t>
            </a:r>
            <a:endParaRPr lang="en-US" sz="2400" dirty="0" smtClean="0"/>
          </a:p>
          <a:p>
            <a:pPr lvl="1"/>
            <a:r>
              <a:rPr lang="en-US" sz="2400" dirty="0" smtClean="0"/>
              <a:t>let </a:t>
            </a:r>
            <a:r>
              <a:rPr lang="en-US" sz="2400" dirty="0"/>
              <a:t>us </a:t>
            </a:r>
            <a:r>
              <a:rPr lang="en-US" sz="2400" b="1" dirty="0"/>
              <a:t>want</a:t>
            </a:r>
            <a:r>
              <a:rPr lang="en-US" sz="2400" dirty="0"/>
              <a:t> nothing else</a:t>
            </a:r>
            <a:r>
              <a:rPr lang="en-US" sz="2400" dirty="0" smtClean="0"/>
              <a:t>,</a:t>
            </a:r>
          </a:p>
          <a:p>
            <a:pPr lvl="1"/>
            <a:r>
              <a:rPr lang="en-US" sz="2400" dirty="0" smtClean="0"/>
              <a:t>let </a:t>
            </a:r>
            <a:r>
              <a:rPr lang="en-US" sz="2400" dirty="0"/>
              <a:t>nothing else </a:t>
            </a:r>
            <a:r>
              <a:rPr lang="en-US" sz="2400" b="1" dirty="0"/>
              <a:t>please us </a:t>
            </a:r>
            <a:r>
              <a:rPr lang="en-US" sz="2400" dirty="0"/>
              <a:t>and cause us </a:t>
            </a:r>
            <a:r>
              <a:rPr lang="en-US" sz="2400" b="1" dirty="0"/>
              <a:t>delight</a:t>
            </a:r>
            <a:r>
              <a:rPr lang="en-US" sz="2400" dirty="0"/>
              <a:t> </a:t>
            </a:r>
            <a:r>
              <a:rPr lang="en-US" sz="2400" dirty="0" smtClean="0"/>
              <a:t> </a:t>
            </a:r>
            <a:r>
              <a:rPr lang="en-US" sz="2400" b="1" dirty="0" smtClean="0"/>
              <a:t>except </a:t>
            </a:r>
            <a:r>
              <a:rPr lang="en-US" sz="2400" dirty="0" smtClean="0"/>
              <a:t>our</a:t>
            </a:r>
          </a:p>
        </p:txBody>
      </p:sp>
    </p:spTree>
    <p:extLst>
      <p:ext uri="{BB962C8B-B14F-4D97-AF65-F5344CB8AC3E}">
        <p14:creationId xmlns:p14="http://schemas.microsoft.com/office/powerpoint/2010/main" val="32089865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427" y="163513"/>
            <a:ext cx="7210000" cy="1106428"/>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CHRIST Fulfills God’s Will </a:t>
            </a:r>
            <a:r>
              <a:rPr lang="en-US" sz="3200" b="1" u="sng" dirty="0" smtClean="0">
                <a:solidFill>
                  <a:srgbClr val="0000FF"/>
                </a:solidFill>
                <a:latin typeface="Ayuthaya"/>
                <a:cs typeface="Ayuthaya"/>
              </a:rPr>
              <a:t>Part 1</a:t>
            </a:r>
            <a:r>
              <a:rPr lang="en-US" sz="3200" b="1" u="sng" dirty="0">
                <a:solidFill>
                  <a:srgbClr val="000000"/>
                </a:solidFill>
                <a:latin typeface="Ayuthaya"/>
                <a:cs typeface="Ayuthaya"/>
              </a:rPr>
              <a:t/>
            </a:r>
            <a:br>
              <a:rPr lang="en-US" sz="3200" b="1" u="sng" dirty="0">
                <a:solidFill>
                  <a:srgbClr val="000000"/>
                </a:solidFill>
                <a:latin typeface="Ayuthaya"/>
                <a:cs typeface="Ayuthaya"/>
              </a:rPr>
            </a:br>
            <a:endParaRPr lang="en-US" sz="3200" u="sng"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3" name="TextBox 2"/>
          <p:cNvSpPr txBox="1"/>
          <p:nvPr/>
        </p:nvSpPr>
        <p:spPr>
          <a:xfrm>
            <a:off x="1680623" y="1026216"/>
            <a:ext cx="7197171" cy="1969770"/>
          </a:xfrm>
          <a:prstGeom prst="rect">
            <a:avLst/>
          </a:prstGeom>
          <a:noFill/>
        </p:spPr>
        <p:txBody>
          <a:bodyPr wrap="square" rtlCol="0">
            <a:spAutoFit/>
          </a:bodyPr>
          <a:lstStyle/>
          <a:p>
            <a:pPr algn="ctr"/>
            <a:endParaRPr lang="en-US" sz="2800" u="sng" dirty="0" smtClean="0">
              <a:solidFill>
                <a:srgbClr val="0000FF"/>
              </a:solidFill>
            </a:endParaRPr>
          </a:p>
          <a:p>
            <a:pPr algn="ctr"/>
            <a:r>
              <a:rPr lang="en-US" sz="2800" dirty="0" smtClean="0">
                <a:solidFill>
                  <a:srgbClr val="0000FF"/>
                </a:solidFill>
              </a:rPr>
              <a:t>The Incarnation: </a:t>
            </a:r>
          </a:p>
          <a:p>
            <a:r>
              <a:rPr lang="en-US" sz="2200" b="1" dirty="0" smtClean="0"/>
              <a:t>And </a:t>
            </a:r>
            <a:r>
              <a:rPr lang="en-US" sz="2200" b="1" dirty="0"/>
              <a:t>the Word became </a:t>
            </a:r>
            <a:r>
              <a:rPr lang="en-US" sz="2200" b="1" dirty="0" smtClean="0"/>
              <a:t>flesh </a:t>
            </a:r>
            <a:r>
              <a:rPr lang="en-US" sz="2200" b="1" dirty="0"/>
              <a:t>and made his dwelling among us, </a:t>
            </a:r>
            <a:r>
              <a:rPr lang="en-US" sz="2200" dirty="0"/>
              <a:t>and we saw his glory, the glory as of the Father’s only Son, full of grace and </a:t>
            </a:r>
            <a:r>
              <a:rPr lang="en-US" sz="2200" dirty="0" smtClean="0"/>
              <a:t>truth.</a:t>
            </a:r>
          </a:p>
        </p:txBody>
      </p:sp>
      <p:pic>
        <p:nvPicPr>
          <p:cNvPr id="5" name="Picture 4" descr="imgsearchresul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0"/>
            <a:ext cx="2668158" cy="3657600"/>
          </a:xfrm>
          <a:prstGeom prst="rect">
            <a:avLst/>
          </a:prstGeom>
        </p:spPr>
      </p:pic>
      <p:sp>
        <p:nvSpPr>
          <p:cNvPr id="6" name="TextBox 5"/>
          <p:cNvSpPr txBox="1"/>
          <p:nvPr/>
        </p:nvSpPr>
        <p:spPr>
          <a:xfrm>
            <a:off x="3374075" y="2924712"/>
            <a:ext cx="5426744" cy="3385542"/>
          </a:xfrm>
          <a:prstGeom prst="rect">
            <a:avLst/>
          </a:prstGeom>
          <a:noFill/>
        </p:spPr>
        <p:txBody>
          <a:bodyPr wrap="square" rtlCol="0">
            <a:spAutoFit/>
          </a:bodyPr>
          <a:lstStyle/>
          <a:p>
            <a:endParaRPr lang="en-US" sz="2200" dirty="0" smtClean="0"/>
          </a:p>
          <a:p>
            <a:r>
              <a:rPr lang="en-US" sz="2200" dirty="0" smtClean="0"/>
              <a:t>John </a:t>
            </a:r>
            <a:r>
              <a:rPr lang="en-US" sz="2200" dirty="0"/>
              <a:t>testified to him and cried out, saying, “This was he of whom I said</a:t>
            </a:r>
            <a:r>
              <a:rPr lang="en-US" sz="2200" dirty="0" smtClean="0"/>
              <a:t>, </a:t>
            </a:r>
            <a:r>
              <a:rPr lang="en-US" sz="2200" dirty="0"/>
              <a:t>‘The one who is coming after me ranks ahead of me because he existed before me.’” </a:t>
            </a:r>
            <a:r>
              <a:rPr lang="en-US" sz="2200" dirty="0" smtClean="0"/>
              <a:t>…</a:t>
            </a:r>
          </a:p>
          <a:p>
            <a:endParaRPr lang="en-US" sz="2200" b="1" dirty="0"/>
          </a:p>
          <a:p>
            <a:r>
              <a:rPr lang="en-US" sz="2200" b="1" dirty="0" smtClean="0"/>
              <a:t>No </a:t>
            </a:r>
            <a:r>
              <a:rPr lang="en-US" sz="2200" b="1" dirty="0"/>
              <a:t>one has ever seen God. O</a:t>
            </a:r>
            <a:r>
              <a:rPr lang="en-US" sz="2200" b="1" dirty="0" smtClean="0"/>
              <a:t>nly the Son</a:t>
            </a:r>
            <a:r>
              <a:rPr lang="en-US" sz="2200" b="1" dirty="0"/>
              <a:t>, </a:t>
            </a:r>
            <a:r>
              <a:rPr lang="en-US" sz="2200" b="1" dirty="0" smtClean="0"/>
              <a:t>who </a:t>
            </a:r>
            <a:r>
              <a:rPr lang="en-US" sz="2200" b="1" dirty="0"/>
              <a:t>is at the Father’s side, has revealed </a:t>
            </a:r>
            <a:r>
              <a:rPr lang="en-US" sz="2200" b="1" dirty="0" smtClean="0"/>
              <a:t>him</a:t>
            </a:r>
            <a:r>
              <a:rPr lang="en-US" sz="2200" dirty="0" smtClean="0"/>
              <a:t>. </a:t>
            </a:r>
          </a:p>
          <a:p>
            <a:pPr algn="r"/>
            <a:r>
              <a:rPr lang="en-US" sz="1600" dirty="0" smtClean="0"/>
              <a:t>John 1:14-15</a:t>
            </a:r>
            <a:endParaRPr lang="en-US" sz="1600" dirty="0"/>
          </a:p>
        </p:txBody>
      </p:sp>
    </p:spTree>
    <p:extLst>
      <p:ext uri="{BB962C8B-B14F-4D97-AF65-F5344CB8AC3E}">
        <p14:creationId xmlns:p14="http://schemas.microsoft.com/office/powerpoint/2010/main" val="9668517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964" y="163513"/>
            <a:ext cx="7206461"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CHRIST Fulfilling God’s Will </a:t>
            </a:r>
            <a:r>
              <a:rPr lang="en-US" sz="3200" b="1" u="sng" dirty="0" smtClean="0">
                <a:solidFill>
                  <a:srgbClr val="0000FF"/>
                </a:solidFill>
                <a:latin typeface="Ayuthaya"/>
                <a:cs typeface="Ayuthaya"/>
              </a:rPr>
              <a:t>Part 2</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3" name="TextBox 2"/>
          <p:cNvSpPr txBox="1"/>
          <p:nvPr/>
        </p:nvSpPr>
        <p:spPr>
          <a:xfrm>
            <a:off x="0" y="2411604"/>
            <a:ext cx="3027687" cy="461665"/>
          </a:xfrm>
          <a:prstGeom prst="rect">
            <a:avLst/>
          </a:prstGeom>
          <a:noFill/>
        </p:spPr>
        <p:txBody>
          <a:bodyPr wrap="square" rtlCol="0">
            <a:spAutoFit/>
          </a:bodyPr>
          <a:lstStyle/>
          <a:p>
            <a:r>
              <a:rPr lang="en-US" sz="2400" dirty="0" smtClean="0"/>
              <a:t>Priestly rayer </a:t>
            </a:r>
            <a:r>
              <a:rPr lang="en-US" sz="1600" dirty="0" smtClean="0"/>
              <a:t>John 17</a:t>
            </a:r>
            <a:endParaRPr lang="en-US" sz="1600" dirty="0">
              <a:solidFill>
                <a:srgbClr val="0000FF"/>
              </a:solidFill>
            </a:endParaRPr>
          </a:p>
        </p:txBody>
      </p:sp>
      <p:sp>
        <p:nvSpPr>
          <p:cNvPr id="10" name="TextBox 9"/>
          <p:cNvSpPr txBox="1"/>
          <p:nvPr/>
        </p:nvSpPr>
        <p:spPr>
          <a:xfrm>
            <a:off x="3232954" y="1770220"/>
            <a:ext cx="5708985" cy="4739759"/>
          </a:xfrm>
          <a:prstGeom prst="rect">
            <a:avLst/>
          </a:prstGeom>
          <a:noFill/>
        </p:spPr>
        <p:txBody>
          <a:bodyPr wrap="square" rtlCol="0">
            <a:spAutoFit/>
          </a:bodyPr>
          <a:lstStyle/>
          <a:p>
            <a:endParaRPr lang="en-US" sz="2200" dirty="0" smtClean="0"/>
          </a:p>
          <a:p>
            <a:r>
              <a:rPr lang="en-US" sz="2200" dirty="0" smtClean="0"/>
              <a:t>The eleven </a:t>
            </a:r>
            <a:r>
              <a:rPr lang="en-US" sz="2200" dirty="0"/>
              <a:t>disciples went to Galilee, to the mountain to which Jesus had ordered them. </a:t>
            </a:r>
            <a:r>
              <a:rPr lang="en-US" sz="2200" dirty="0" smtClean="0"/>
              <a:t>When </a:t>
            </a:r>
            <a:r>
              <a:rPr lang="en-US" sz="2200" dirty="0"/>
              <a:t>they saw him, they worshiped, </a:t>
            </a:r>
            <a:r>
              <a:rPr lang="en-US" sz="2200" i="1" dirty="0"/>
              <a:t>but they doubted</a:t>
            </a:r>
            <a:r>
              <a:rPr lang="en-US" sz="2200" i="1" dirty="0" smtClean="0"/>
              <a:t>.</a:t>
            </a:r>
            <a:r>
              <a:rPr lang="en-US" sz="2200" dirty="0" smtClean="0"/>
              <a:t> </a:t>
            </a:r>
            <a:r>
              <a:rPr lang="en-US" sz="2200" dirty="0"/>
              <a:t>Then Jesus approached and said to them, “All power in heaven and on earth has been given to </a:t>
            </a:r>
            <a:r>
              <a:rPr lang="en-US" sz="2200" dirty="0" smtClean="0"/>
              <a:t>me. Go</a:t>
            </a:r>
            <a:r>
              <a:rPr lang="en-US" sz="2200" dirty="0"/>
              <a:t>, therefore,* and make disciples of all nations, baptizing them in the name of the Father, and of the Son, and of the </a:t>
            </a:r>
            <a:r>
              <a:rPr lang="en-US" sz="2200" dirty="0" smtClean="0"/>
              <a:t>Holy </a:t>
            </a:r>
            <a:r>
              <a:rPr lang="en-US" sz="2200" dirty="0"/>
              <a:t>Spirit</a:t>
            </a:r>
            <a:r>
              <a:rPr lang="en-US" sz="2200" dirty="0" smtClean="0"/>
              <a:t>, teaching </a:t>
            </a:r>
            <a:r>
              <a:rPr lang="en-US" sz="2200" dirty="0"/>
              <a:t>them to </a:t>
            </a:r>
            <a:r>
              <a:rPr lang="en-US" sz="2200" b="1" dirty="0"/>
              <a:t>observe all that I have commanded you</a:t>
            </a:r>
            <a:r>
              <a:rPr lang="en-US" sz="2200" dirty="0" smtClean="0"/>
              <a:t>. </a:t>
            </a:r>
            <a:r>
              <a:rPr lang="en-US" sz="2200" dirty="0"/>
              <a:t>And behold, I am with you always, until the end of the age.” </a:t>
            </a:r>
          </a:p>
          <a:p>
            <a:pPr algn="r"/>
            <a:r>
              <a:rPr lang="en-US" sz="1600" dirty="0" smtClean="0"/>
              <a:t>Matthew </a:t>
            </a:r>
            <a:r>
              <a:rPr lang="en-US" sz="1600" dirty="0"/>
              <a:t>28:</a:t>
            </a:r>
            <a:r>
              <a:rPr lang="en-US" sz="1600" dirty="0" smtClean="0"/>
              <a:t>16–20</a:t>
            </a:r>
            <a:endParaRPr lang="en-US" sz="1600" dirty="0"/>
          </a:p>
        </p:txBody>
      </p:sp>
      <p:pic>
        <p:nvPicPr>
          <p:cNvPr id="11" name="Picture 10" descr="The-Ascension,-17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00"/>
            <a:ext cx="3160014" cy="5029200"/>
          </a:xfrm>
          <a:prstGeom prst="rect">
            <a:avLst/>
          </a:prstGeom>
        </p:spPr>
      </p:pic>
      <p:sp>
        <p:nvSpPr>
          <p:cNvPr id="13" name="TextBox 12"/>
          <p:cNvSpPr txBox="1"/>
          <p:nvPr/>
        </p:nvSpPr>
        <p:spPr>
          <a:xfrm>
            <a:off x="1719110" y="1269941"/>
            <a:ext cx="5811619" cy="523220"/>
          </a:xfrm>
          <a:prstGeom prst="rect">
            <a:avLst/>
          </a:prstGeom>
          <a:noFill/>
        </p:spPr>
        <p:txBody>
          <a:bodyPr wrap="square" rtlCol="0">
            <a:spAutoFit/>
          </a:bodyPr>
          <a:lstStyle/>
          <a:p>
            <a:r>
              <a:rPr lang="en-US" sz="2800" b="1" dirty="0"/>
              <a:t>Commissioning of the </a:t>
            </a:r>
            <a:r>
              <a:rPr lang="en-US" sz="2800" b="1" dirty="0" smtClean="0"/>
              <a:t>Disciples:</a:t>
            </a:r>
            <a:endParaRPr lang="en-US" sz="2800" b="1" dirty="0"/>
          </a:p>
        </p:txBody>
      </p:sp>
    </p:spTree>
    <p:extLst>
      <p:ext uri="{BB962C8B-B14F-4D97-AF65-F5344CB8AC3E}">
        <p14:creationId xmlns:p14="http://schemas.microsoft.com/office/powerpoint/2010/main" val="17911220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34" y="163513"/>
            <a:ext cx="8758792"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TAKE AWAY</a:t>
            </a:r>
            <a:endParaRPr lang="en-US" sz="3200" dirty="0">
              <a:solidFill>
                <a:srgbClr val="0000FF"/>
              </a:solidFill>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10" name="TextBox 9"/>
          <p:cNvSpPr txBox="1"/>
          <p:nvPr/>
        </p:nvSpPr>
        <p:spPr>
          <a:xfrm>
            <a:off x="3245782" y="1346907"/>
            <a:ext cx="5696157" cy="5170645"/>
          </a:xfrm>
          <a:prstGeom prst="rect">
            <a:avLst/>
          </a:prstGeom>
          <a:noFill/>
        </p:spPr>
        <p:txBody>
          <a:bodyPr wrap="square" rtlCol="0">
            <a:spAutoFit/>
          </a:bodyPr>
          <a:lstStyle/>
          <a:p>
            <a:r>
              <a:rPr lang="en-US" sz="2200" u="sng" dirty="0" smtClean="0"/>
              <a:t>Listening in prayer</a:t>
            </a:r>
            <a:r>
              <a:rPr lang="en-US" sz="2200" dirty="0" smtClean="0"/>
              <a:t> is key </a:t>
            </a:r>
            <a:r>
              <a:rPr lang="en-US" sz="2200" dirty="0"/>
              <a:t>to discerning God’s </a:t>
            </a:r>
            <a:r>
              <a:rPr lang="en-US" sz="2200" dirty="0" smtClean="0"/>
              <a:t>will, and Scripture will support God’s will.</a:t>
            </a:r>
          </a:p>
          <a:p>
            <a:endParaRPr lang="en-US" sz="2200" dirty="0" smtClean="0"/>
          </a:p>
          <a:p>
            <a:r>
              <a:rPr lang="en-US" sz="2200" dirty="0" smtClean="0"/>
              <a:t>Seek guidance from </a:t>
            </a:r>
            <a:r>
              <a:rPr lang="en-US" sz="2200" dirty="0"/>
              <a:t>others: </a:t>
            </a:r>
            <a:r>
              <a:rPr lang="en-US" sz="2200" dirty="0" smtClean="0"/>
              <a:t>spiritual assistants, a personal spiritual director, members of the council, former leaders, etc. </a:t>
            </a:r>
          </a:p>
          <a:p>
            <a:endParaRPr lang="en-US" sz="2200" dirty="0"/>
          </a:p>
          <a:p>
            <a:r>
              <a:rPr lang="en-US" sz="2200" dirty="0" smtClean="0"/>
              <a:t>Seek guidance through OFS documents.</a:t>
            </a:r>
          </a:p>
          <a:p>
            <a:endParaRPr lang="en-US" sz="2200" dirty="0"/>
          </a:p>
          <a:p>
            <a:r>
              <a:rPr lang="en-US" sz="2200" dirty="0" smtClean="0"/>
              <a:t>Be aware of our </a:t>
            </a:r>
            <a:r>
              <a:rPr lang="en-US" sz="2200" dirty="0" smtClean="0"/>
              <a:t>gifts </a:t>
            </a:r>
            <a:r>
              <a:rPr lang="en-US" sz="2200" dirty="0" smtClean="0"/>
              <a:t>AND our limitations—through soul-searching. </a:t>
            </a:r>
          </a:p>
          <a:p>
            <a:endParaRPr lang="en-US" sz="2200" dirty="0"/>
          </a:p>
          <a:p>
            <a:r>
              <a:rPr lang="en-US" sz="2200" dirty="0" smtClean="0"/>
              <a:t>Seek God’s will in opportunities</a:t>
            </a:r>
            <a:r>
              <a:rPr lang="en-US" sz="2200" dirty="0"/>
              <a:t> </a:t>
            </a:r>
            <a:r>
              <a:rPr lang="en-US" sz="2200" dirty="0" smtClean="0"/>
              <a:t>and  circumstances; in needs and desires.</a:t>
            </a:r>
          </a:p>
        </p:txBody>
      </p:sp>
      <p:pic>
        <p:nvPicPr>
          <p:cNvPr id="5" name="Picture 4"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743208"/>
            <a:ext cx="3294450" cy="4023345"/>
          </a:xfrm>
          <a:prstGeom prst="rect">
            <a:avLst/>
          </a:prstGeom>
        </p:spPr>
      </p:pic>
      <p:pic>
        <p:nvPicPr>
          <p:cNvPr id="6" name="Picture 5"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80" y="0"/>
            <a:ext cx="997996" cy="941832"/>
          </a:xfrm>
          <a:prstGeom prst="rect">
            <a:avLst/>
          </a:prstGeom>
        </p:spPr>
      </p:pic>
    </p:spTree>
    <p:extLst>
      <p:ext uri="{BB962C8B-B14F-4D97-AF65-F5344CB8AC3E}">
        <p14:creationId xmlns:p14="http://schemas.microsoft.com/office/powerpoint/2010/main" val="2527542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00"/>
                </a:solidFill>
                <a:latin typeface="Ayuthaya"/>
                <a:cs typeface="Ayuthaya"/>
              </a:rPr>
              <a:t>The Essence </a:t>
            </a:r>
            <a:r>
              <a:rPr lang="en-US" sz="3200" b="1" dirty="0">
                <a:solidFill>
                  <a:srgbClr val="000000"/>
                </a:solidFill>
                <a:latin typeface="Ayuthaya"/>
                <a:cs typeface="Ayuthaya"/>
              </a:rPr>
              <a:t>of </a:t>
            </a:r>
            <a:r>
              <a:rPr lang="en-US" sz="3200" b="1" dirty="0" smtClean="0">
                <a:solidFill>
                  <a:srgbClr val="000000"/>
                </a:solidFill>
                <a:latin typeface="Ayuthaya"/>
                <a:cs typeface="Ayuthaya"/>
              </a:rPr>
              <a:t>Franciscan</a:t>
            </a:r>
            <a:br>
              <a:rPr lang="en-US" sz="3200" b="1" dirty="0" smtClean="0">
                <a:solidFill>
                  <a:srgbClr val="000000"/>
                </a:solidFill>
                <a:latin typeface="Ayuthaya"/>
                <a:cs typeface="Ayuthaya"/>
              </a:rPr>
            </a:br>
            <a:r>
              <a:rPr lang="en-US" sz="3200" b="1" dirty="0">
                <a:solidFill>
                  <a:srgbClr val="000000"/>
                </a:solidFill>
                <a:latin typeface="Ayuthaya"/>
                <a:cs typeface="Ayuthaya"/>
              </a:rPr>
              <a:t> </a:t>
            </a:r>
            <a:r>
              <a:rPr lang="en-US" sz="3200" b="1" dirty="0" smtClean="0">
                <a:solidFill>
                  <a:srgbClr val="000000"/>
                </a:solidFill>
                <a:latin typeface="Ayuthaya"/>
                <a:cs typeface="Ayuthaya"/>
              </a:rPr>
              <a:t>   Spiritual Leadership    </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945398" y="1364509"/>
            <a:ext cx="4985793" cy="4955203"/>
          </a:xfrm>
          <a:prstGeom prst="rect">
            <a:avLst/>
          </a:prstGeom>
        </p:spPr>
        <p:txBody>
          <a:bodyPr wrap="square">
            <a:spAutoFit/>
          </a:bodyPr>
          <a:lstStyle/>
          <a:p>
            <a:r>
              <a:rPr lang="en-US" sz="2800" u="sng" dirty="0" smtClean="0"/>
              <a:t>So What Must a Leader Do?</a:t>
            </a:r>
          </a:p>
          <a:p>
            <a:endParaRPr lang="en-US" sz="2800" dirty="0" smtClean="0"/>
          </a:p>
          <a:p>
            <a:pPr marL="457200" indent="-457200">
              <a:buFont typeface="+mj-lt"/>
              <a:buAutoNum type="arabicPeriod"/>
            </a:pPr>
            <a:r>
              <a:rPr lang="en-US" sz="2000" dirty="0" smtClean="0"/>
              <a:t>Above all, love your people, especially when their actions toward you are unlovable (not to be confused with being a doormat)</a:t>
            </a:r>
            <a:br>
              <a:rPr lang="en-US" sz="2000" dirty="0" smtClean="0"/>
            </a:br>
            <a:endParaRPr lang="en-US" sz="2000" dirty="0" smtClean="0"/>
          </a:p>
          <a:p>
            <a:pPr marL="457200" indent="-457200">
              <a:buFont typeface="+mj-lt"/>
              <a:buAutoNum type="arabicPeriod"/>
            </a:pPr>
            <a:r>
              <a:rPr lang="en-US" sz="2000" dirty="0" smtClean="0"/>
              <a:t>Be willing to take risks and develop a thicker skin (see #1)</a:t>
            </a:r>
            <a:br>
              <a:rPr lang="en-US" sz="2000" dirty="0" smtClean="0"/>
            </a:br>
            <a:endParaRPr lang="en-US" sz="2000" dirty="0" smtClean="0"/>
          </a:p>
          <a:p>
            <a:pPr marL="457200" indent="-457200">
              <a:buFont typeface="+mj-lt"/>
              <a:buAutoNum type="arabicPeriod"/>
            </a:pPr>
            <a:r>
              <a:rPr lang="en-US" sz="2000" dirty="0" smtClean="0"/>
              <a:t>Commit to working tirelessly, at times without tangible gratitude or reward</a:t>
            </a:r>
            <a:br>
              <a:rPr lang="en-US" sz="2000" dirty="0" smtClean="0"/>
            </a:br>
            <a:endParaRPr lang="en-US" sz="2000" dirty="0" smtClean="0"/>
          </a:p>
          <a:p>
            <a:pPr marL="457200" indent="-457200">
              <a:buFont typeface="+mj-lt"/>
              <a:buAutoNum type="arabicPeriod"/>
            </a:pPr>
            <a:r>
              <a:rPr lang="en-US" sz="2000" dirty="0" smtClean="0"/>
              <a:t>Be a servant leader—Be Jesus to those you serve.</a:t>
            </a:r>
          </a:p>
        </p:txBody>
      </p:sp>
      <p:pic>
        <p:nvPicPr>
          <p:cNvPr id="3" name="Picture 2"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1640"/>
            <a:ext cx="3652777" cy="5166360"/>
          </a:xfrm>
          <a:prstGeom prst="rect">
            <a:avLst/>
          </a:prstGeom>
        </p:spPr>
      </p:pic>
    </p:spTree>
    <p:extLst>
      <p:ext uri="{BB962C8B-B14F-4D97-AF65-F5344CB8AC3E}">
        <p14:creationId xmlns:p14="http://schemas.microsoft.com/office/powerpoint/2010/main" val="26118422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00"/>
                </a:solidFill>
                <a:latin typeface="Ayuthaya"/>
                <a:cs typeface="Ayuthaya"/>
              </a:rPr>
              <a:t>The Essence </a:t>
            </a:r>
            <a:r>
              <a:rPr lang="en-US" sz="3200" b="1" dirty="0">
                <a:solidFill>
                  <a:srgbClr val="000000"/>
                </a:solidFill>
                <a:latin typeface="Ayuthaya"/>
                <a:cs typeface="Ayuthaya"/>
              </a:rPr>
              <a:t>of </a:t>
            </a:r>
            <a:r>
              <a:rPr lang="en-US" sz="3200" b="1" dirty="0" smtClean="0">
                <a:solidFill>
                  <a:srgbClr val="000000"/>
                </a:solidFill>
                <a:latin typeface="Ayuthaya"/>
                <a:cs typeface="Ayuthaya"/>
              </a:rPr>
              <a:t>Franciscan</a:t>
            </a:r>
            <a:br>
              <a:rPr lang="en-US" sz="3200" b="1" dirty="0" smtClean="0">
                <a:solidFill>
                  <a:srgbClr val="000000"/>
                </a:solidFill>
                <a:latin typeface="Ayuthaya"/>
                <a:cs typeface="Ayuthaya"/>
              </a:rPr>
            </a:br>
            <a:r>
              <a:rPr lang="en-US" sz="3200" b="1" dirty="0">
                <a:solidFill>
                  <a:srgbClr val="000000"/>
                </a:solidFill>
                <a:latin typeface="Ayuthaya"/>
                <a:cs typeface="Ayuthaya"/>
              </a:rPr>
              <a:t> </a:t>
            </a:r>
            <a:r>
              <a:rPr lang="en-US" sz="3200" b="1" dirty="0" smtClean="0">
                <a:solidFill>
                  <a:srgbClr val="000000"/>
                </a:solidFill>
                <a:latin typeface="Ayuthaya"/>
                <a:cs typeface="Ayuthaya"/>
              </a:rPr>
              <a:t>   Spiritual Leadership    </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733291" y="2080685"/>
            <a:ext cx="5197899" cy="3293209"/>
          </a:xfrm>
          <a:prstGeom prst="rect">
            <a:avLst/>
          </a:prstGeom>
        </p:spPr>
        <p:txBody>
          <a:bodyPr wrap="square">
            <a:spAutoFit/>
          </a:bodyPr>
          <a:lstStyle/>
          <a:p>
            <a:r>
              <a:rPr lang="en-US" sz="2800" u="sng" dirty="0" smtClean="0"/>
              <a:t>So What Does a Leader Need?</a:t>
            </a:r>
          </a:p>
          <a:p>
            <a:pPr algn="ctr"/>
            <a:endParaRPr lang="en-US" sz="2000" u="sng" dirty="0" smtClean="0"/>
          </a:p>
          <a:p>
            <a:pPr algn="ctr"/>
            <a:r>
              <a:rPr lang="en-US" sz="2000" u="sng" dirty="0" smtClean="0"/>
              <a:t>Relational Components (External)</a:t>
            </a:r>
          </a:p>
          <a:p>
            <a:pPr algn="ctr"/>
            <a:endParaRPr lang="en-US" sz="2000" dirty="0" smtClean="0"/>
          </a:p>
          <a:p>
            <a:pPr marL="457200" indent="-457200">
              <a:buFont typeface="+mj-lt"/>
              <a:buAutoNum type="arabicPeriod"/>
            </a:pPr>
            <a:r>
              <a:rPr lang="en-US" sz="2000" dirty="0"/>
              <a:t>Restorative </a:t>
            </a:r>
            <a:r>
              <a:rPr lang="en-US" sz="2000" dirty="0" smtClean="0"/>
              <a:t>Prayer</a:t>
            </a:r>
            <a:br>
              <a:rPr lang="en-US" sz="2000" dirty="0" smtClean="0"/>
            </a:br>
            <a:endParaRPr lang="en-US" sz="2000" dirty="0" smtClean="0"/>
          </a:p>
          <a:p>
            <a:pPr marL="457200" indent="-457200">
              <a:buFont typeface="+mj-lt"/>
              <a:buAutoNum type="arabicPeriod"/>
            </a:pPr>
            <a:r>
              <a:rPr lang="en-US" sz="2000" dirty="0" smtClean="0"/>
              <a:t>Supportive Relationships</a:t>
            </a:r>
            <a:br>
              <a:rPr lang="en-US" sz="2000" dirty="0" smtClean="0"/>
            </a:br>
            <a:endParaRPr lang="en-US" sz="2000" dirty="0" smtClean="0"/>
          </a:p>
          <a:p>
            <a:pPr marL="457200" indent="-457200">
              <a:buFont typeface="+mj-lt"/>
              <a:buAutoNum type="arabicPeriod"/>
            </a:pPr>
            <a:r>
              <a:rPr lang="en-US" sz="2000" dirty="0" smtClean="0"/>
              <a:t>Respect </a:t>
            </a:r>
            <a:r>
              <a:rPr lang="en-US" sz="2000" dirty="0"/>
              <a:t>for and Trust in </a:t>
            </a:r>
            <a:r>
              <a:rPr lang="en-US" sz="2000" dirty="0" smtClean="0"/>
              <a:t>Others</a:t>
            </a:r>
          </a:p>
          <a:p>
            <a:endParaRPr lang="en-US" sz="2000" dirty="0" smtClean="0"/>
          </a:p>
        </p:txBody>
      </p:sp>
      <p:pic>
        <p:nvPicPr>
          <p:cNvPr id="3" name="Picture 2"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1640"/>
            <a:ext cx="3652777" cy="5166360"/>
          </a:xfrm>
          <a:prstGeom prst="rect">
            <a:avLst/>
          </a:prstGeom>
        </p:spPr>
      </p:pic>
    </p:spTree>
    <p:extLst>
      <p:ext uri="{BB962C8B-B14F-4D97-AF65-F5344CB8AC3E}">
        <p14:creationId xmlns:p14="http://schemas.microsoft.com/office/powerpoint/2010/main" val="14748295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00"/>
                </a:solidFill>
                <a:latin typeface="Ayuthaya"/>
                <a:cs typeface="Ayuthaya"/>
              </a:rPr>
              <a:t>The Essence </a:t>
            </a:r>
            <a:r>
              <a:rPr lang="en-US" sz="3200" b="1" dirty="0">
                <a:solidFill>
                  <a:srgbClr val="000000"/>
                </a:solidFill>
                <a:latin typeface="Ayuthaya"/>
                <a:cs typeface="Ayuthaya"/>
              </a:rPr>
              <a:t>of </a:t>
            </a:r>
            <a:r>
              <a:rPr lang="en-US" sz="3200" b="1" dirty="0" smtClean="0">
                <a:solidFill>
                  <a:srgbClr val="000000"/>
                </a:solidFill>
                <a:latin typeface="Ayuthaya"/>
                <a:cs typeface="Ayuthaya"/>
              </a:rPr>
              <a:t>Franciscan</a:t>
            </a:r>
            <a:br>
              <a:rPr lang="en-US" sz="3200" b="1" dirty="0" smtClean="0">
                <a:solidFill>
                  <a:srgbClr val="000000"/>
                </a:solidFill>
                <a:latin typeface="Ayuthaya"/>
                <a:cs typeface="Ayuthaya"/>
              </a:rPr>
            </a:br>
            <a:r>
              <a:rPr lang="en-US" sz="3200" b="1" dirty="0">
                <a:solidFill>
                  <a:srgbClr val="000000"/>
                </a:solidFill>
                <a:latin typeface="Ayuthaya"/>
                <a:cs typeface="Ayuthaya"/>
              </a:rPr>
              <a:t> </a:t>
            </a:r>
            <a:r>
              <a:rPr lang="en-US" sz="3200" b="1" dirty="0" smtClean="0">
                <a:solidFill>
                  <a:srgbClr val="000000"/>
                </a:solidFill>
                <a:latin typeface="Ayuthaya"/>
                <a:cs typeface="Ayuthaya"/>
              </a:rPr>
              <a:t>   Spiritual Leadership    </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733292" y="2125841"/>
            <a:ext cx="5197899" cy="3108543"/>
          </a:xfrm>
          <a:prstGeom prst="rect">
            <a:avLst/>
          </a:prstGeom>
        </p:spPr>
        <p:txBody>
          <a:bodyPr wrap="square">
            <a:spAutoFit/>
          </a:bodyPr>
          <a:lstStyle/>
          <a:p>
            <a:r>
              <a:rPr lang="en-US" sz="2800" dirty="0" smtClean="0"/>
              <a:t>More Needs</a:t>
            </a:r>
          </a:p>
          <a:p>
            <a:endParaRPr lang="en-US" sz="2000" dirty="0" smtClean="0"/>
          </a:p>
          <a:p>
            <a:pPr algn="ctr"/>
            <a:r>
              <a:rPr lang="en-US" sz="2800" u="sng" dirty="0" smtClean="0"/>
              <a:t>Internal Components </a:t>
            </a:r>
          </a:p>
          <a:p>
            <a:pPr algn="ctr"/>
            <a:endParaRPr lang="en-US" sz="2000" dirty="0" smtClean="0"/>
          </a:p>
          <a:p>
            <a:pPr marL="457200" indent="-457200">
              <a:buFont typeface="+mj-lt"/>
              <a:buAutoNum type="arabicPeriod"/>
            </a:pPr>
            <a:r>
              <a:rPr lang="en-US" sz="2000" dirty="0" smtClean="0"/>
              <a:t>Joy which Resists Discouragement</a:t>
            </a:r>
            <a:endParaRPr lang="en-US" sz="2000" dirty="0"/>
          </a:p>
          <a:p>
            <a:pPr marL="457200" indent="-457200">
              <a:buFont typeface="+mj-lt"/>
              <a:buAutoNum type="arabicPeriod"/>
            </a:pPr>
            <a:endParaRPr lang="en-US" sz="2000" dirty="0" smtClean="0"/>
          </a:p>
          <a:p>
            <a:pPr marL="457200" indent="-457200">
              <a:buFont typeface="+mj-lt"/>
              <a:buAutoNum type="arabicPeriod"/>
            </a:pPr>
            <a:r>
              <a:rPr lang="en-US" sz="2000" dirty="0" smtClean="0"/>
              <a:t>Character</a:t>
            </a:r>
            <a:r>
              <a:rPr lang="en-US" sz="2000" dirty="0"/>
              <a:t>, Courage, and a Plan </a:t>
            </a:r>
            <a:r>
              <a:rPr lang="en-US" sz="2000" dirty="0" smtClean="0"/>
              <a:t>(Vision</a:t>
            </a:r>
            <a:r>
              <a:rPr lang="en-US" sz="2000" dirty="0"/>
              <a:t>)</a:t>
            </a:r>
          </a:p>
          <a:p>
            <a:pPr marL="457200" indent="-457200">
              <a:buFont typeface="+mj-lt"/>
              <a:buAutoNum type="arabicPeriod"/>
            </a:pPr>
            <a:endParaRPr lang="en-US" sz="2000" dirty="0" smtClean="0"/>
          </a:p>
          <a:p>
            <a:pPr marL="457200" indent="-457200">
              <a:buFont typeface="+mj-lt"/>
              <a:buAutoNum type="arabicPeriod"/>
            </a:pPr>
            <a:r>
              <a:rPr lang="en-US" sz="2000" dirty="0" smtClean="0"/>
              <a:t>Focus </a:t>
            </a:r>
            <a:r>
              <a:rPr lang="en-US" sz="2000" dirty="0"/>
              <a:t>and </a:t>
            </a:r>
            <a:r>
              <a:rPr lang="en-US" sz="2000" dirty="0" smtClean="0"/>
              <a:t>Passion</a:t>
            </a:r>
            <a:endParaRPr lang="en-US" sz="2000" dirty="0"/>
          </a:p>
        </p:txBody>
      </p:sp>
      <p:pic>
        <p:nvPicPr>
          <p:cNvPr id="3" name="Picture 2"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1640"/>
            <a:ext cx="3652777" cy="5166360"/>
          </a:xfrm>
          <a:prstGeom prst="rect">
            <a:avLst/>
          </a:prstGeom>
        </p:spPr>
      </p:pic>
    </p:spTree>
    <p:extLst>
      <p:ext uri="{BB962C8B-B14F-4D97-AF65-F5344CB8AC3E}">
        <p14:creationId xmlns:p14="http://schemas.microsoft.com/office/powerpoint/2010/main" val="1991980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Discussion Questions</a:t>
            </a:r>
            <a:endParaRPr lang="en-US" sz="3600" dirty="0"/>
          </a:p>
        </p:txBody>
      </p:sp>
      <p:sp>
        <p:nvSpPr>
          <p:cNvPr id="3" name="TextBox 2"/>
          <p:cNvSpPr txBox="1"/>
          <p:nvPr/>
        </p:nvSpPr>
        <p:spPr>
          <a:xfrm>
            <a:off x="1831365" y="1321251"/>
            <a:ext cx="6892479" cy="5016757"/>
          </a:xfrm>
          <a:prstGeom prst="rect">
            <a:avLst/>
          </a:prstGeom>
          <a:noFill/>
        </p:spPr>
        <p:txBody>
          <a:bodyPr wrap="square" rtlCol="0">
            <a:spAutoFit/>
          </a:bodyPr>
          <a:lstStyle/>
          <a:p>
            <a:r>
              <a:rPr lang="en-US" sz="2400" u="sng" dirty="0" smtClean="0"/>
              <a:t>Question 1:</a:t>
            </a:r>
          </a:p>
          <a:p>
            <a:r>
              <a:rPr lang="en-US" sz="2400" dirty="0" smtClean="0"/>
              <a:t> </a:t>
            </a:r>
          </a:p>
          <a:p>
            <a:pPr lvl="1"/>
            <a:r>
              <a:rPr lang="en-US" sz="2400" dirty="0" smtClean="0"/>
              <a:t>Describe </a:t>
            </a:r>
            <a:r>
              <a:rPr lang="en-US" sz="2400" dirty="0"/>
              <a:t>the key actions and behaviors of persons that you </a:t>
            </a:r>
            <a:r>
              <a:rPr lang="en-US" sz="2400" dirty="0" smtClean="0"/>
              <a:t>have </a:t>
            </a:r>
            <a:r>
              <a:rPr lang="en-US" sz="2400" dirty="0"/>
              <a:t>experienced as your best </a:t>
            </a:r>
            <a:r>
              <a:rPr lang="en-US" sz="2400" dirty="0" smtClean="0"/>
              <a:t>leaders. </a:t>
            </a:r>
          </a:p>
          <a:p>
            <a:endParaRPr lang="en-US" sz="2400" dirty="0"/>
          </a:p>
          <a:p>
            <a:pPr lvl="1"/>
            <a:r>
              <a:rPr lang="en-US" sz="2400" dirty="0" smtClean="0"/>
              <a:t>	a. Can </a:t>
            </a:r>
            <a:r>
              <a:rPr lang="en-US" sz="2400" dirty="0"/>
              <a:t>you name a person who has had a tremendous </a:t>
            </a:r>
            <a:r>
              <a:rPr lang="en-US" sz="2400" dirty="0" smtClean="0"/>
              <a:t>impact </a:t>
            </a:r>
            <a:r>
              <a:rPr lang="en-US" sz="2400" dirty="0"/>
              <a:t>on you as a person leading others? </a:t>
            </a:r>
            <a:r>
              <a:rPr lang="en-US" sz="2400" dirty="0" smtClean="0"/>
              <a:t>Why </a:t>
            </a:r>
            <a:r>
              <a:rPr lang="en-US" sz="2400" dirty="0"/>
              <a:t>and how </a:t>
            </a:r>
            <a:r>
              <a:rPr lang="en-US" sz="2400" dirty="0" smtClean="0"/>
              <a:t>did </a:t>
            </a:r>
            <a:r>
              <a:rPr lang="en-US" sz="2400" dirty="0"/>
              <a:t>this person impact your life?</a:t>
            </a:r>
          </a:p>
          <a:p>
            <a:r>
              <a:rPr lang="en-US" sz="2400" dirty="0"/>
              <a:t> </a:t>
            </a:r>
          </a:p>
          <a:p>
            <a:r>
              <a:rPr lang="en-US" sz="2400" dirty="0"/>
              <a:t> </a:t>
            </a:r>
          </a:p>
          <a:p>
            <a:pPr marL="342900" indent="-342900">
              <a:buAutoNum type="arabicPeriod"/>
            </a:pPr>
            <a:endParaRPr lang="en-US" sz="3200" dirty="0"/>
          </a:p>
        </p:txBody>
      </p:sp>
    </p:spTree>
    <p:extLst>
      <p:ext uri="{BB962C8B-B14F-4D97-AF65-F5344CB8AC3E}">
        <p14:creationId xmlns:p14="http://schemas.microsoft.com/office/powerpoint/2010/main" val="25099644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Discussion Questions</a:t>
            </a:r>
            <a:endParaRPr lang="en-US" sz="3600" dirty="0"/>
          </a:p>
        </p:txBody>
      </p:sp>
      <p:sp>
        <p:nvSpPr>
          <p:cNvPr id="3" name="TextBox 2"/>
          <p:cNvSpPr txBox="1"/>
          <p:nvPr/>
        </p:nvSpPr>
        <p:spPr>
          <a:xfrm>
            <a:off x="2039840" y="1423873"/>
            <a:ext cx="6401762" cy="5016757"/>
          </a:xfrm>
          <a:prstGeom prst="rect">
            <a:avLst/>
          </a:prstGeom>
          <a:noFill/>
        </p:spPr>
        <p:txBody>
          <a:bodyPr wrap="square" rtlCol="0">
            <a:spAutoFit/>
          </a:bodyPr>
          <a:lstStyle/>
          <a:p>
            <a:r>
              <a:rPr lang="en-US" sz="2400" dirty="0"/>
              <a:t> </a:t>
            </a:r>
            <a:endParaRPr lang="en-US" sz="2400" dirty="0" smtClean="0"/>
          </a:p>
          <a:p>
            <a:r>
              <a:rPr lang="en-US" sz="2400" u="sng" dirty="0" smtClean="0"/>
              <a:t>Questions 2 and 3</a:t>
            </a:r>
          </a:p>
          <a:p>
            <a:endParaRPr lang="en-US" sz="2400" dirty="0"/>
          </a:p>
          <a:p>
            <a:pPr lvl="0"/>
            <a:r>
              <a:rPr lang="en-US" sz="2400" dirty="0" smtClean="0"/>
              <a:t>(2) From </a:t>
            </a:r>
            <a:r>
              <a:rPr lang="en-US" sz="2400" dirty="0"/>
              <a:t>your experience in leadership, what advice would </a:t>
            </a:r>
            <a:r>
              <a:rPr lang="en-US" sz="2400" dirty="0" smtClean="0"/>
              <a:t>you give </a:t>
            </a:r>
            <a:r>
              <a:rPr lang="en-US" sz="2400" dirty="0"/>
              <a:t>someone being elected for the first time?</a:t>
            </a:r>
          </a:p>
          <a:p>
            <a:r>
              <a:rPr lang="en-US" sz="2400" dirty="0"/>
              <a:t> </a:t>
            </a:r>
          </a:p>
          <a:p>
            <a:pPr lvl="0"/>
            <a:r>
              <a:rPr lang="en-US" sz="2400" dirty="0" smtClean="0"/>
              <a:t>(3) What </a:t>
            </a:r>
            <a:r>
              <a:rPr lang="en-US" sz="2400" dirty="0"/>
              <a:t>is the biggest challenge facing you today as a leader?</a:t>
            </a:r>
          </a:p>
          <a:p>
            <a:r>
              <a:rPr lang="en-US" sz="2400" dirty="0"/>
              <a:t> </a:t>
            </a:r>
          </a:p>
          <a:p>
            <a:r>
              <a:rPr lang="en-US" sz="2400" dirty="0"/>
              <a:t> </a:t>
            </a:r>
          </a:p>
          <a:p>
            <a:endParaRPr lang="en-US" sz="2400" dirty="0"/>
          </a:p>
          <a:p>
            <a:pPr marL="342900" indent="-342900">
              <a:buAutoNum type="arabicPeriod"/>
            </a:pPr>
            <a:endParaRPr lang="en-US" sz="3200" dirty="0"/>
          </a:p>
        </p:txBody>
      </p:sp>
    </p:spTree>
    <p:extLst>
      <p:ext uri="{BB962C8B-B14F-4D97-AF65-F5344CB8AC3E}">
        <p14:creationId xmlns:p14="http://schemas.microsoft.com/office/powerpoint/2010/main" val="18594142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Discussion Questions</a:t>
            </a:r>
            <a:endParaRPr lang="en-US" sz="3600" dirty="0"/>
          </a:p>
        </p:txBody>
      </p:sp>
      <p:sp>
        <p:nvSpPr>
          <p:cNvPr id="3" name="TextBox 2"/>
          <p:cNvSpPr txBox="1"/>
          <p:nvPr/>
        </p:nvSpPr>
        <p:spPr>
          <a:xfrm>
            <a:off x="2052669" y="1013387"/>
            <a:ext cx="6658346" cy="5386089"/>
          </a:xfrm>
          <a:prstGeom prst="rect">
            <a:avLst/>
          </a:prstGeom>
          <a:noFill/>
        </p:spPr>
        <p:txBody>
          <a:bodyPr wrap="square" rtlCol="0">
            <a:spAutoFit/>
          </a:bodyPr>
          <a:lstStyle/>
          <a:p>
            <a:endParaRPr lang="en-US" sz="2400" dirty="0" smtClean="0"/>
          </a:p>
          <a:p>
            <a:endParaRPr lang="en-US" sz="2400" dirty="0"/>
          </a:p>
          <a:p>
            <a:r>
              <a:rPr lang="en-US" sz="2400" u="sng" dirty="0" smtClean="0"/>
              <a:t>Question 4</a:t>
            </a:r>
          </a:p>
          <a:p>
            <a:r>
              <a:rPr lang="en-US" sz="2400" dirty="0"/>
              <a:t> </a:t>
            </a:r>
          </a:p>
          <a:p>
            <a:pPr lvl="1"/>
            <a:r>
              <a:rPr lang="en-US" sz="2400" dirty="0" smtClean="0"/>
              <a:t>How </a:t>
            </a:r>
            <a:r>
              <a:rPr lang="en-US" sz="2400" dirty="0"/>
              <a:t>do you interpret the statement “Leadership </a:t>
            </a:r>
            <a:r>
              <a:rPr lang="en-US" sz="2400" dirty="0" smtClean="0"/>
              <a:t>is relationship</a:t>
            </a:r>
            <a:r>
              <a:rPr lang="en-US" sz="2400" dirty="0"/>
              <a:t>?</a:t>
            </a:r>
            <a:r>
              <a:rPr lang="en-US" sz="2400" dirty="0" smtClean="0"/>
              <a:t>”</a:t>
            </a:r>
          </a:p>
          <a:p>
            <a:pPr lvl="0"/>
            <a:endParaRPr lang="en-US" sz="2400" dirty="0" smtClean="0"/>
          </a:p>
          <a:p>
            <a:pPr lvl="2"/>
            <a:r>
              <a:rPr lang="en-US" sz="2400" dirty="0" smtClean="0"/>
              <a:t>a. How </a:t>
            </a:r>
            <a:r>
              <a:rPr lang="en-US" sz="2400" dirty="0"/>
              <a:t>do you encourage others in your region to </a:t>
            </a:r>
            <a:r>
              <a:rPr lang="en-US" sz="2400" dirty="0" smtClean="0"/>
              <a:t>communicate</a:t>
            </a:r>
            <a:r>
              <a:rPr lang="en-US" sz="2400" dirty="0"/>
              <a:t>?</a:t>
            </a:r>
          </a:p>
          <a:p>
            <a:r>
              <a:rPr lang="en-US" sz="2400" dirty="0"/>
              <a:t> </a:t>
            </a:r>
          </a:p>
          <a:p>
            <a:r>
              <a:rPr lang="en-US" sz="2400" dirty="0"/>
              <a:t> </a:t>
            </a:r>
          </a:p>
          <a:p>
            <a:r>
              <a:rPr lang="en-US" sz="2400" dirty="0"/>
              <a:t> </a:t>
            </a:r>
          </a:p>
          <a:p>
            <a:r>
              <a:rPr lang="en-US" sz="2400" dirty="0"/>
              <a:t> </a:t>
            </a:r>
          </a:p>
          <a:p>
            <a:pPr marL="342900" indent="-342900">
              <a:buAutoNum type="arabicPeriod"/>
            </a:pPr>
            <a:endParaRPr lang="en-US" sz="3200" dirty="0"/>
          </a:p>
        </p:txBody>
      </p:sp>
    </p:spTree>
    <p:extLst>
      <p:ext uri="{BB962C8B-B14F-4D97-AF65-F5344CB8AC3E}">
        <p14:creationId xmlns:p14="http://schemas.microsoft.com/office/powerpoint/2010/main" val="3389915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940" y="163513"/>
            <a:ext cx="7222830"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2800" b="1" dirty="0" smtClean="0">
                <a:solidFill>
                  <a:srgbClr val="0000FF"/>
                </a:solidFill>
                <a:latin typeface="Ayuthaya"/>
                <a:cs typeface="Ayuthaya"/>
              </a:rPr>
              <a:t>Enlighten my Darkness</a:t>
            </a:r>
            <a:r>
              <a:rPr lang="en-US" sz="2800" b="1" dirty="0" smtClean="0">
                <a:solidFill>
                  <a:srgbClr val="000000"/>
                </a:solidFill>
                <a:latin typeface="Ayuthaya"/>
                <a:cs typeface="Ayuthaya"/>
              </a:rPr>
              <a:t>: </a:t>
            </a:r>
            <a:r>
              <a:rPr lang="en-US" sz="2800" b="1" u="sng" dirty="0" smtClean="0">
                <a:solidFill>
                  <a:srgbClr val="000000"/>
                </a:solidFill>
                <a:latin typeface="Ayuthaya"/>
                <a:cs typeface="Ayuthaya"/>
              </a:rPr>
              <a:t>Trait 1</a:t>
            </a:r>
            <a:r>
              <a:rPr lang="en-US" sz="2800" b="1" dirty="0" smtClean="0">
                <a:solidFill>
                  <a:srgbClr val="000000"/>
                </a:solidFill>
                <a:latin typeface="Ayuthaya"/>
                <a:cs typeface="Ayuthaya"/>
              </a:rPr>
              <a:t> of a </a:t>
            </a:r>
            <a:r>
              <a:rPr lang="en-US" sz="2800" b="1" dirty="0">
                <a:solidFill>
                  <a:srgbClr val="000000"/>
                </a:solidFill>
                <a:latin typeface="Ayuthaya"/>
                <a:cs typeface="Ayuthaya"/>
              </a:rPr>
              <a:t>Franciscan Spiritual Leader </a:t>
            </a:r>
            <a:br>
              <a:rPr lang="en-US" sz="2800" b="1" dirty="0">
                <a:solidFill>
                  <a:srgbClr val="000000"/>
                </a:solidFill>
                <a:latin typeface="Ayuthaya"/>
                <a:cs typeface="Ayuthaya"/>
              </a:rPr>
            </a:br>
            <a:endParaRPr lang="en-US" sz="28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5529378" y="2757952"/>
            <a:ext cx="3194466" cy="2677656"/>
          </a:xfrm>
          <a:prstGeom prst="rect">
            <a:avLst/>
          </a:prstGeom>
        </p:spPr>
        <p:txBody>
          <a:bodyPr wrap="square">
            <a:spAutoFit/>
          </a:bodyPr>
          <a:lstStyle/>
          <a:p>
            <a:pPr algn="ctr"/>
            <a:r>
              <a:rPr lang="en-US" sz="2800" dirty="0" smtClean="0">
                <a:latin typeface="+mn-lt"/>
                <a:cs typeface="Verdana"/>
              </a:rPr>
              <a:t>Give me </a:t>
            </a:r>
            <a:r>
              <a:rPr lang="en-US" sz="2800" dirty="0">
                <a:latin typeface="+mn-lt"/>
                <a:cs typeface="Verdana"/>
              </a:rPr>
              <a:t>zeal </a:t>
            </a:r>
            <a:endParaRPr lang="en-US" sz="2800" dirty="0" smtClean="0">
              <a:latin typeface="+mn-lt"/>
              <a:cs typeface="Verdana"/>
            </a:endParaRPr>
          </a:p>
          <a:p>
            <a:pPr algn="ctr"/>
            <a:r>
              <a:rPr lang="en-US" sz="2800" dirty="0" smtClean="0">
                <a:latin typeface="+mn-lt"/>
                <a:cs typeface="Verdana"/>
              </a:rPr>
              <a:t>for </a:t>
            </a:r>
          </a:p>
          <a:p>
            <a:pPr algn="ctr"/>
            <a:r>
              <a:rPr lang="en-US" sz="2800" dirty="0" smtClean="0">
                <a:latin typeface="+mn-lt"/>
                <a:cs typeface="Verdana"/>
              </a:rPr>
              <a:t>moral fortitude </a:t>
            </a:r>
          </a:p>
          <a:p>
            <a:pPr algn="ctr"/>
            <a:r>
              <a:rPr lang="en-US" sz="2800" dirty="0" smtClean="0">
                <a:latin typeface="+mn-lt"/>
                <a:cs typeface="Verdana"/>
              </a:rPr>
              <a:t>and  </a:t>
            </a:r>
          </a:p>
          <a:p>
            <a:pPr algn="ctr"/>
            <a:r>
              <a:rPr lang="en-US" sz="2800" dirty="0" smtClean="0">
                <a:latin typeface="+mn-lt"/>
                <a:cs typeface="Verdana"/>
              </a:rPr>
              <a:t>righteousness</a:t>
            </a:r>
            <a:endParaRPr lang="en-US" sz="2800" dirty="0">
              <a:latin typeface="+mn-lt"/>
              <a:cs typeface="Verdana"/>
            </a:endParaRPr>
          </a:p>
          <a:p>
            <a:endParaRPr lang="en-US" sz="2800" dirty="0">
              <a:latin typeface="Verdana"/>
              <a:cs typeface="Verdana"/>
            </a:endParaRPr>
          </a:p>
        </p:txBody>
      </p:sp>
      <p:sp>
        <p:nvSpPr>
          <p:cNvPr id="9" name="TextBox 8"/>
          <p:cNvSpPr txBox="1"/>
          <p:nvPr/>
        </p:nvSpPr>
        <p:spPr>
          <a:xfrm>
            <a:off x="2232279" y="1693254"/>
            <a:ext cx="6170836" cy="1223412"/>
          </a:xfrm>
          <a:prstGeom prst="rect">
            <a:avLst/>
          </a:prstGeom>
          <a:noFill/>
        </p:spPr>
        <p:txBody>
          <a:bodyPr wrap="square" rtlCol="0">
            <a:spAutoFit/>
          </a:bodyPr>
          <a:lstStyle/>
          <a:p>
            <a:pPr algn="r">
              <a:lnSpc>
                <a:spcPct val="150000"/>
              </a:lnSpc>
            </a:pPr>
            <a:r>
              <a:rPr lang="en-US" sz="3200" dirty="0">
                <a:latin typeface="+mj-lt"/>
                <a:cs typeface="Verdana"/>
              </a:rPr>
              <a:t>Most High, G</a:t>
            </a:r>
            <a:r>
              <a:rPr lang="en-US" sz="3200" dirty="0" smtClean="0">
                <a:latin typeface="+mj-lt"/>
                <a:cs typeface="Verdana"/>
              </a:rPr>
              <a:t>lorious </a:t>
            </a:r>
            <a:r>
              <a:rPr lang="en-US" sz="3200" dirty="0">
                <a:latin typeface="+mj-lt"/>
                <a:cs typeface="Verdana"/>
              </a:rPr>
              <a:t>God,  </a:t>
            </a:r>
          </a:p>
          <a:p>
            <a:pPr algn="ctr">
              <a:lnSpc>
                <a:spcPct val="150000"/>
              </a:lnSpc>
            </a:pPr>
            <a:endParaRPr lang="en-US" dirty="0">
              <a:latin typeface="+mj-lt"/>
            </a:endParaRPr>
          </a:p>
        </p:txBody>
      </p:sp>
      <p:pic>
        <p:nvPicPr>
          <p:cNvPr id="10" name="Picture 9"/>
          <p:cNvPicPr>
            <a:picLocks noChangeAspect="1"/>
          </p:cNvPicPr>
          <p:nvPr/>
        </p:nvPicPr>
        <p:blipFill>
          <a:blip r:embed="rId3"/>
          <a:stretch>
            <a:fillRect/>
          </a:stretch>
        </p:blipFill>
        <p:spPr>
          <a:xfrm>
            <a:off x="0" y="2523752"/>
            <a:ext cx="4167550" cy="4334248"/>
          </a:xfrm>
          <a:prstGeom prst="rect">
            <a:avLst/>
          </a:prstGeom>
        </p:spPr>
      </p:pic>
    </p:spTree>
    <p:extLst>
      <p:ext uri="{BB962C8B-B14F-4D97-AF65-F5344CB8AC3E}">
        <p14:creationId xmlns:p14="http://schemas.microsoft.com/office/powerpoint/2010/main" val="35942993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136" y="163513"/>
            <a:ext cx="7219290" cy="1863261"/>
          </a:xfrm>
        </p:spPr>
        <p:txBody>
          <a:bodyPr/>
          <a:lstStyle/>
          <a:p>
            <a:r>
              <a:rPr lang="en-US" sz="3600" dirty="0" smtClean="0"/>
              <a:t>This slide has nothing to do with my presentation</a:t>
            </a:r>
            <a:endParaRPr lang="en-US" sz="3600" dirty="0"/>
          </a:p>
        </p:txBody>
      </p:sp>
      <p:pic>
        <p:nvPicPr>
          <p:cNvPr id="4" name="Picture 3" descr="Tampa Conf  Photo 1 17 14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62" y="1885310"/>
            <a:ext cx="6510528" cy="4882896"/>
          </a:xfrm>
          <a:prstGeom prst="rect">
            <a:avLst/>
          </a:prstGeom>
        </p:spPr>
      </p:pic>
      <p:sp>
        <p:nvSpPr>
          <p:cNvPr id="5" name="TextBox 4"/>
          <p:cNvSpPr txBox="1"/>
          <p:nvPr/>
        </p:nvSpPr>
        <p:spPr>
          <a:xfrm>
            <a:off x="6940588" y="2078084"/>
            <a:ext cx="2001352" cy="3539429"/>
          </a:xfrm>
          <a:prstGeom prst="rect">
            <a:avLst/>
          </a:prstGeom>
          <a:noFill/>
        </p:spPr>
        <p:txBody>
          <a:bodyPr wrap="square" rtlCol="0">
            <a:spAutoFit/>
          </a:bodyPr>
          <a:lstStyle/>
          <a:p>
            <a:r>
              <a:rPr lang="en-US" sz="3200" dirty="0" smtClean="0"/>
              <a:t>But </a:t>
            </a:r>
          </a:p>
          <a:p>
            <a:r>
              <a:rPr lang="en-US" sz="3200" dirty="0" smtClean="0"/>
              <a:t>you </a:t>
            </a:r>
          </a:p>
          <a:p>
            <a:r>
              <a:rPr lang="en-US" sz="3200" dirty="0" smtClean="0"/>
              <a:t>must </a:t>
            </a:r>
          </a:p>
          <a:p>
            <a:r>
              <a:rPr lang="en-US" sz="3200" dirty="0" smtClean="0"/>
              <a:t>admit </a:t>
            </a:r>
          </a:p>
          <a:p>
            <a:r>
              <a:rPr lang="en-US" sz="3200" dirty="0" smtClean="0"/>
              <a:t>they </a:t>
            </a:r>
          </a:p>
          <a:p>
            <a:r>
              <a:rPr lang="en-US" sz="3200" dirty="0" smtClean="0"/>
              <a:t>are leaders!</a:t>
            </a:r>
            <a:endParaRPr lang="en-US" sz="3200" dirty="0"/>
          </a:p>
        </p:txBody>
      </p:sp>
    </p:spTree>
    <p:extLst>
      <p:ext uri="{BB962C8B-B14F-4D97-AF65-F5344CB8AC3E}">
        <p14:creationId xmlns:p14="http://schemas.microsoft.com/office/powerpoint/2010/main" val="799093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FOLLOWING FRANCIS</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412562" y="1154491"/>
            <a:ext cx="5518629" cy="5816978"/>
          </a:xfrm>
          <a:prstGeom prst="rect">
            <a:avLst/>
          </a:prstGeom>
        </p:spPr>
        <p:txBody>
          <a:bodyPr wrap="square">
            <a:spAutoFit/>
          </a:bodyPr>
          <a:lstStyle/>
          <a:p>
            <a:pPr algn="ctr"/>
            <a:endParaRPr lang="en-US" sz="2800" dirty="0" smtClean="0">
              <a:solidFill>
                <a:srgbClr val="0000FF"/>
              </a:solidFill>
              <a:latin typeface="+mn-lt"/>
              <a:cs typeface="Verdana"/>
            </a:endParaRPr>
          </a:p>
          <a:p>
            <a:pPr algn="ctr"/>
            <a:r>
              <a:rPr lang="en-US" sz="2800" b="1" dirty="0" smtClean="0">
                <a:solidFill>
                  <a:srgbClr val="0000FF"/>
                </a:solidFill>
                <a:latin typeface="+mn-lt"/>
                <a:cs typeface="Verdana"/>
              </a:rPr>
              <a:t>enlighten </a:t>
            </a:r>
            <a:r>
              <a:rPr lang="en-US" sz="2800" b="1" dirty="0">
                <a:solidFill>
                  <a:srgbClr val="0000FF"/>
                </a:solidFill>
                <a:latin typeface="+mn-lt"/>
                <a:cs typeface="Verdana"/>
              </a:rPr>
              <a:t>the darkness </a:t>
            </a:r>
            <a:r>
              <a:rPr lang="en-US" sz="2800" b="1" dirty="0" smtClean="0">
                <a:solidFill>
                  <a:srgbClr val="0000FF"/>
                </a:solidFill>
                <a:latin typeface="+mn-lt"/>
                <a:cs typeface="Verdana"/>
              </a:rPr>
              <a:t>of </a:t>
            </a:r>
          </a:p>
          <a:p>
            <a:pPr algn="ctr"/>
            <a:r>
              <a:rPr lang="en-US" sz="2800" b="1" dirty="0" smtClean="0">
                <a:solidFill>
                  <a:srgbClr val="0000FF"/>
                </a:solidFill>
                <a:latin typeface="+mn-lt"/>
                <a:cs typeface="Verdana"/>
              </a:rPr>
              <a:t>my heart</a:t>
            </a:r>
          </a:p>
          <a:p>
            <a:pPr algn="ctr"/>
            <a:endParaRPr lang="en-US" sz="2800" dirty="0">
              <a:solidFill>
                <a:srgbClr val="0000FF"/>
              </a:solidFill>
              <a:latin typeface="+mn-lt"/>
              <a:cs typeface="Verdana"/>
            </a:endParaRPr>
          </a:p>
          <a:p>
            <a:r>
              <a:rPr lang="en-US" sz="2800" dirty="0">
                <a:latin typeface="+mn-lt"/>
                <a:cs typeface="Verdana"/>
              </a:rPr>
              <a:t>"When a man envies his brother </a:t>
            </a:r>
            <a:r>
              <a:rPr lang="en-US" sz="2800" dirty="0" smtClean="0">
                <a:latin typeface="+mn-lt"/>
                <a:cs typeface="Verdana"/>
              </a:rPr>
              <a:t>[or sister] the </a:t>
            </a:r>
            <a:r>
              <a:rPr lang="en-US" sz="2800" dirty="0">
                <a:latin typeface="+mn-lt"/>
                <a:cs typeface="Verdana"/>
              </a:rPr>
              <a:t>good that God says or does through him, it is like committing a sin of blasphemy, </a:t>
            </a:r>
            <a:endParaRPr lang="en-US" sz="2800" dirty="0" smtClean="0">
              <a:latin typeface="+mn-lt"/>
              <a:cs typeface="Verdana"/>
            </a:endParaRPr>
          </a:p>
          <a:p>
            <a:r>
              <a:rPr lang="en-US" sz="2800" b="1" dirty="0" smtClean="0">
                <a:latin typeface="+mn-lt"/>
                <a:cs typeface="Verdana"/>
              </a:rPr>
              <a:t>because </a:t>
            </a:r>
            <a:r>
              <a:rPr lang="en-US" sz="2800" b="1" dirty="0">
                <a:latin typeface="+mn-lt"/>
                <a:cs typeface="Verdana"/>
              </a:rPr>
              <a:t>he is really envying God, </a:t>
            </a:r>
            <a:r>
              <a:rPr lang="en-US" sz="2800" dirty="0" smtClean="0">
                <a:latin typeface="+mn-lt"/>
                <a:cs typeface="Verdana"/>
              </a:rPr>
              <a:t>who </a:t>
            </a:r>
            <a:r>
              <a:rPr lang="en-US" sz="2800" dirty="0">
                <a:latin typeface="+mn-lt"/>
                <a:cs typeface="Verdana"/>
              </a:rPr>
              <a:t>is the only source of every good." </a:t>
            </a:r>
            <a:endParaRPr lang="en-US" sz="2800" dirty="0" smtClean="0">
              <a:latin typeface="+mn-lt"/>
              <a:cs typeface="Verdana"/>
            </a:endParaRPr>
          </a:p>
          <a:p>
            <a:pPr algn="r"/>
            <a:endParaRPr lang="en-US" sz="2000" dirty="0" smtClean="0">
              <a:latin typeface="+mn-lt"/>
              <a:cs typeface="Verdana"/>
            </a:endParaRPr>
          </a:p>
          <a:p>
            <a:pPr algn="r"/>
            <a:r>
              <a:rPr lang="en-US" sz="2000" dirty="0" smtClean="0">
                <a:latin typeface="+mn-lt"/>
                <a:cs typeface="Verdana"/>
              </a:rPr>
              <a:t>(Admon. 8 St</a:t>
            </a:r>
            <a:r>
              <a:rPr lang="en-US" sz="2000" dirty="0">
                <a:latin typeface="+mn-lt"/>
                <a:cs typeface="Verdana"/>
              </a:rPr>
              <a:t>. Francis of Assisi</a:t>
            </a:r>
            <a:r>
              <a:rPr lang="en-US" sz="2000" dirty="0" smtClean="0">
                <a:latin typeface="+mn-lt"/>
                <a:cs typeface="Verdana"/>
              </a:rPr>
              <a:t>)</a:t>
            </a:r>
          </a:p>
          <a:p>
            <a:pPr algn="r"/>
            <a:r>
              <a:rPr lang="en-US" sz="2400" dirty="0">
                <a:latin typeface="+mn-lt"/>
                <a:cs typeface="Verdana"/>
              </a:rPr>
              <a:t>	</a:t>
            </a:r>
          </a:p>
        </p:txBody>
      </p:sp>
      <p:pic>
        <p:nvPicPr>
          <p:cNvPr id="3" name="Picture 2" descr="images-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78608"/>
            <a:ext cx="3068243" cy="4279392"/>
          </a:xfrm>
          <a:prstGeom prst="rect">
            <a:avLst/>
          </a:prstGeom>
        </p:spPr>
      </p:pic>
    </p:spTree>
    <p:extLst>
      <p:ext uri="{BB962C8B-B14F-4D97-AF65-F5344CB8AC3E}">
        <p14:creationId xmlns:p14="http://schemas.microsoft.com/office/powerpoint/2010/main" val="3768680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LISTENING TO JESUS</a:t>
            </a:r>
            <a:r>
              <a:rPr lang="en-US" sz="3200" b="1" dirty="0">
                <a:solidFill>
                  <a:srgbClr val="0000FF"/>
                </a:solidFill>
                <a:latin typeface="Ayuthaya"/>
                <a:cs typeface="Ayuthaya"/>
              </a:rPr>
              <a:t/>
            </a:r>
            <a:br>
              <a:rPr lang="en-US" sz="3200" b="1" dirty="0">
                <a:solidFill>
                  <a:srgbClr val="0000FF"/>
                </a:solidFill>
                <a:latin typeface="Ayuthaya"/>
                <a:cs typeface="Ayuthaya"/>
              </a:rPr>
            </a:br>
            <a:endParaRPr lang="en-US" sz="3200" dirty="0">
              <a:solidFill>
                <a:srgbClr val="0000FF"/>
              </a:solidFill>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3" name="TextBox 2"/>
          <p:cNvSpPr txBox="1"/>
          <p:nvPr/>
        </p:nvSpPr>
        <p:spPr>
          <a:xfrm rot="10800000" flipV="1">
            <a:off x="243754" y="896270"/>
            <a:ext cx="8608378" cy="2585323"/>
          </a:xfrm>
          <a:prstGeom prst="rect">
            <a:avLst/>
          </a:prstGeom>
          <a:noFill/>
        </p:spPr>
        <p:txBody>
          <a:bodyPr wrap="square" rtlCol="0">
            <a:spAutoFit/>
          </a:bodyPr>
          <a:lstStyle/>
          <a:p>
            <a:pPr algn="ctr"/>
            <a:r>
              <a:rPr lang="en-US" sz="2800" b="1" dirty="0" smtClean="0">
                <a:solidFill>
                  <a:srgbClr val="0000FF"/>
                </a:solidFill>
              </a:rPr>
              <a:t> Short</a:t>
            </a:r>
            <a:r>
              <a:rPr lang="en-US" sz="2800" dirty="0" smtClean="0">
                <a:solidFill>
                  <a:srgbClr val="0000FF"/>
                </a:solidFill>
              </a:rPr>
              <a:t> version of the Pharisee and the Tax Collector</a:t>
            </a:r>
          </a:p>
          <a:p>
            <a:r>
              <a:rPr lang="en-US" sz="2400" dirty="0" smtClean="0"/>
              <a:t> </a:t>
            </a:r>
          </a:p>
          <a:p>
            <a:r>
              <a:rPr lang="en-US" sz="2200" b="1" dirty="0" smtClean="0"/>
              <a:t>A Pharisee </a:t>
            </a:r>
            <a:r>
              <a:rPr lang="en-US" sz="2200" dirty="0" smtClean="0"/>
              <a:t>and a </a:t>
            </a:r>
            <a:r>
              <a:rPr lang="en-US" sz="2200" b="1" dirty="0"/>
              <a:t>tax </a:t>
            </a:r>
            <a:r>
              <a:rPr lang="en-US" sz="2200" b="1" dirty="0" smtClean="0"/>
              <a:t>collector</a:t>
            </a:r>
            <a:r>
              <a:rPr lang="en-US" sz="2200" b="1" dirty="0"/>
              <a:t> </a:t>
            </a:r>
            <a:r>
              <a:rPr lang="en-US" sz="2200" dirty="0" smtClean="0"/>
              <a:t>went to the temple area to pray.</a:t>
            </a:r>
          </a:p>
          <a:p>
            <a:endParaRPr lang="en-US" sz="2200" b="1" dirty="0" smtClean="0"/>
          </a:p>
          <a:p>
            <a:r>
              <a:rPr lang="en-US" sz="2200" b="1" dirty="0" smtClean="0"/>
              <a:t>The Pharisee </a:t>
            </a:r>
            <a:r>
              <a:rPr lang="en-US" sz="2200" dirty="0" smtClean="0"/>
              <a:t>prayed, thanking God that he was not </a:t>
            </a:r>
            <a:r>
              <a:rPr lang="en-US" sz="2200" dirty="0"/>
              <a:t>like </a:t>
            </a:r>
            <a:r>
              <a:rPr lang="en-US" sz="2200" dirty="0" smtClean="0"/>
              <a:t>the rest </a:t>
            </a:r>
            <a:r>
              <a:rPr lang="en-US" sz="2200" dirty="0"/>
              <a:t>of</a:t>
            </a:r>
            <a:r>
              <a:rPr lang="en-US" sz="2200" b="1" dirty="0"/>
              <a:t> humanity</a:t>
            </a:r>
            <a:r>
              <a:rPr lang="en-US" sz="2200" dirty="0"/>
              <a:t>—greedy, dishonest</a:t>
            </a:r>
            <a:r>
              <a:rPr lang="en-US" sz="2200" dirty="0" smtClean="0"/>
              <a:t>,</a:t>
            </a:r>
            <a:r>
              <a:rPr lang="en-US" sz="2200" dirty="0"/>
              <a:t> adulterous—or even like this tax </a:t>
            </a:r>
            <a:r>
              <a:rPr lang="en-US" sz="2200" b="1" dirty="0"/>
              <a:t>collector</a:t>
            </a:r>
            <a:r>
              <a:rPr lang="en-US" sz="2200" b="1" dirty="0" smtClean="0"/>
              <a:t>. </a:t>
            </a:r>
            <a:r>
              <a:rPr lang="en-US" sz="2200" dirty="0" smtClean="0"/>
              <a:t>The Pharisee</a:t>
            </a:r>
            <a:r>
              <a:rPr lang="en-US" sz="2200" b="1" dirty="0" smtClean="0"/>
              <a:t> </a:t>
            </a:r>
            <a:r>
              <a:rPr lang="en-US" sz="2200" dirty="0" smtClean="0"/>
              <a:t>fasts and tithes.</a:t>
            </a:r>
            <a:endParaRPr lang="en-US" sz="2200" b="1" dirty="0"/>
          </a:p>
        </p:txBody>
      </p:sp>
      <p:pic>
        <p:nvPicPr>
          <p:cNvPr id="9" name="Picture 8"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8700"/>
            <a:ext cx="2476500" cy="3289300"/>
          </a:xfrm>
          <a:prstGeom prst="rect">
            <a:avLst/>
          </a:prstGeom>
        </p:spPr>
      </p:pic>
      <p:sp>
        <p:nvSpPr>
          <p:cNvPr id="6" name="TextBox 5"/>
          <p:cNvSpPr txBox="1"/>
          <p:nvPr/>
        </p:nvSpPr>
        <p:spPr>
          <a:xfrm>
            <a:off x="2619186" y="3228073"/>
            <a:ext cx="6296627" cy="3508653"/>
          </a:xfrm>
          <a:prstGeom prst="rect">
            <a:avLst/>
          </a:prstGeom>
          <a:noFill/>
        </p:spPr>
        <p:txBody>
          <a:bodyPr wrap="square" rtlCol="0">
            <a:spAutoFit/>
          </a:bodyPr>
          <a:lstStyle/>
          <a:p>
            <a:endParaRPr lang="en-US" sz="2200" dirty="0" smtClean="0"/>
          </a:p>
          <a:p>
            <a:r>
              <a:rPr lang="en-US" sz="2200" dirty="0" smtClean="0"/>
              <a:t>But </a:t>
            </a:r>
            <a:r>
              <a:rPr lang="en-US" sz="2200" dirty="0"/>
              <a:t>the </a:t>
            </a:r>
            <a:r>
              <a:rPr lang="en-US" sz="2200" b="1" dirty="0"/>
              <a:t>tax </a:t>
            </a:r>
            <a:r>
              <a:rPr lang="en-US" sz="2200" b="1" dirty="0" smtClean="0"/>
              <a:t>collector—</a:t>
            </a:r>
            <a:r>
              <a:rPr lang="en-US" sz="2200" dirty="0" smtClean="0"/>
              <a:t>at a distance with his eyes lowered prayed:</a:t>
            </a:r>
          </a:p>
          <a:p>
            <a:r>
              <a:rPr lang="en-US" sz="2200" dirty="0" smtClean="0"/>
              <a:t>“</a:t>
            </a:r>
            <a:r>
              <a:rPr lang="en-US" sz="2200" b="1" dirty="0" smtClean="0"/>
              <a:t>O </a:t>
            </a:r>
            <a:r>
              <a:rPr lang="en-US" sz="2200" b="1" dirty="0"/>
              <a:t>God, be merciful to me a sinner</a:t>
            </a:r>
            <a:r>
              <a:rPr lang="en-US" sz="2200" b="1" dirty="0" smtClean="0"/>
              <a:t>.”</a:t>
            </a:r>
            <a:endParaRPr lang="en-US" sz="2200" b="1" dirty="0"/>
          </a:p>
          <a:p>
            <a:endParaRPr lang="en-US" sz="2200" dirty="0"/>
          </a:p>
          <a:p>
            <a:r>
              <a:rPr lang="en-US" sz="2200" b="1" dirty="0" smtClean="0"/>
              <a:t>Who went home justified? </a:t>
            </a:r>
            <a:r>
              <a:rPr lang="en-US" sz="2200" dirty="0" smtClean="0"/>
              <a:t>Jesus said: </a:t>
            </a:r>
          </a:p>
          <a:p>
            <a:r>
              <a:rPr lang="en-US" sz="2200" dirty="0" smtClean="0"/>
              <a:t>“ …everyone </a:t>
            </a:r>
            <a:r>
              <a:rPr lang="en-US" sz="2200" dirty="0"/>
              <a:t>who exalts himself will be humbled, and the one who humbles himself will be </a:t>
            </a:r>
            <a:r>
              <a:rPr lang="en-US" sz="2200" dirty="0" smtClean="0"/>
              <a:t>exalted</a:t>
            </a:r>
          </a:p>
          <a:p>
            <a:pPr algn="r"/>
            <a:r>
              <a:rPr lang="en-US" sz="1600" dirty="0"/>
              <a:t>Luke 18:9-14</a:t>
            </a:r>
          </a:p>
          <a:p>
            <a:endParaRPr lang="en-US" sz="2200" dirty="0"/>
          </a:p>
        </p:txBody>
      </p:sp>
    </p:spTree>
    <p:extLst>
      <p:ext uri="{BB962C8B-B14F-4D97-AF65-F5344CB8AC3E}">
        <p14:creationId xmlns:p14="http://schemas.microsoft.com/office/powerpoint/2010/main" val="1678308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135" y="1"/>
            <a:ext cx="7501865" cy="1022094"/>
          </a:xfrm>
        </p:spPr>
        <p:txBody>
          <a:bodyPr/>
          <a:lstStyle/>
          <a:p>
            <a:pPr algn="l"/>
            <a:r>
              <a:rPr lang="en-US" sz="3200" b="1" dirty="0" smtClean="0">
                <a:solidFill>
                  <a:srgbClr val="0000FF"/>
                </a:solidFill>
                <a:latin typeface="Ayuthaya"/>
                <a:cs typeface="Ayuthaya"/>
              </a:rPr>
              <a:t/>
            </a:r>
            <a:br>
              <a:rPr lang="en-US" sz="3200" b="1" dirty="0" smtClean="0">
                <a:solidFill>
                  <a:srgbClr val="0000FF"/>
                </a:solidFill>
                <a:latin typeface="Ayuthaya"/>
                <a:cs typeface="Ayuthaya"/>
              </a:rPr>
            </a:br>
            <a:r>
              <a:rPr lang="en-US" sz="3200" b="1" dirty="0" smtClean="0">
                <a:solidFill>
                  <a:srgbClr val="0000FF"/>
                </a:solidFill>
                <a:latin typeface="Ayuthaya"/>
                <a:cs typeface="Ayuthaya"/>
              </a:rPr>
              <a:t/>
            </a:r>
            <a:br>
              <a:rPr lang="en-US" sz="3200" b="1" dirty="0" smtClean="0">
                <a:solidFill>
                  <a:srgbClr val="0000FF"/>
                </a:solidFill>
                <a:latin typeface="Ayuthaya"/>
                <a:cs typeface="Ayuthaya"/>
              </a:rPr>
            </a:br>
            <a:r>
              <a:rPr lang="en-US" sz="2400" b="1" dirty="0" smtClean="0">
                <a:solidFill>
                  <a:srgbClr val="0000FF"/>
                </a:solidFill>
                <a:latin typeface="Ayuthaya"/>
                <a:cs typeface="Ayuthaya"/>
              </a:rPr>
              <a:t>(Quote from Teal Swan) </a:t>
            </a:r>
            <a:r>
              <a:rPr lang="en-US" sz="2800" b="1" dirty="0" smtClean="0">
                <a:solidFill>
                  <a:srgbClr val="0000FF"/>
                </a:solidFill>
                <a:latin typeface="Ayuthaya"/>
                <a:cs typeface="Ayuthaya"/>
              </a:rPr>
              <a:t>TAKE AWAY (1)</a:t>
            </a:r>
            <a:br>
              <a:rPr lang="en-US" sz="2800" b="1" dirty="0" smtClean="0">
                <a:solidFill>
                  <a:srgbClr val="0000FF"/>
                </a:solidFill>
                <a:latin typeface="Ayuthaya"/>
                <a:cs typeface="Ayuthaya"/>
              </a:rPr>
            </a:br>
            <a:r>
              <a:rPr lang="en-US" sz="3200" b="1" dirty="0">
                <a:solidFill>
                  <a:srgbClr val="0000FF"/>
                </a:solidFill>
                <a:latin typeface="Ayuthaya"/>
                <a:cs typeface="Ayuthaya"/>
              </a:rPr>
              <a:t/>
            </a:r>
            <a:br>
              <a:rPr lang="en-US" sz="3200" b="1" dirty="0">
                <a:solidFill>
                  <a:srgbClr val="0000FF"/>
                </a:solidFill>
                <a:latin typeface="Ayuthaya"/>
                <a:cs typeface="Ayuthaya"/>
              </a:rPr>
            </a:br>
            <a:endParaRPr lang="en-US" sz="2800" dirty="0">
              <a:solidFill>
                <a:srgbClr val="0000FF"/>
              </a:solidFill>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pic>
        <p:nvPicPr>
          <p:cNvPr id="3" name="Picture 2" descr="messeng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644" y="1103206"/>
            <a:ext cx="6109976" cy="6135609"/>
          </a:xfrm>
          <a:prstGeom prst="rect">
            <a:avLst/>
          </a:prstGeom>
        </p:spPr>
      </p:pic>
    </p:spTree>
    <p:extLst>
      <p:ext uri="{BB962C8B-B14F-4D97-AF65-F5344CB8AC3E}">
        <p14:creationId xmlns:p14="http://schemas.microsoft.com/office/powerpoint/2010/main" val="1088187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48" y="163513"/>
            <a:ext cx="7222777" cy="884237"/>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3200" b="1" dirty="0" smtClean="0">
                <a:solidFill>
                  <a:srgbClr val="0000FF"/>
                </a:solidFill>
                <a:latin typeface="Ayuthaya"/>
                <a:cs typeface="Ayuthaya"/>
              </a:rPr>
              <a:t>TAKE AWAY (2)</a:t>
            </a:r>
            <a:r>
              <a:rPr lang="en-US" sz="3200" b="1" dirty="0">
                <a:solidFill>
                  <a:srgbClr val="000000"/>
                </a:solidFill>
                <a:latin typeface="Ayuthaya"/>
                <a:cs typeface="Ayuthaya"/>
              </a:rPr>
              <a:t/>
            </a:r>
            <a:br>
              <a:rPr lang="en-US" sz="3200" b="1" dirty="0">
                <a:solidFill>
                  <a:srgbClr val="000000"/>
                </a:solidFill>
                <a:latin typeface="Ayuthaya"/>
                <a:cs typeface="Ayuthaya"/>
              </a:rPr>
            </a:br>
            <a:endParaRPr lang="en-US" sz="32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4028363" y="1936980"/>
            <a:ext cx="4849432" cy="3985707"/>
          </a:xfrm>
          <a:prstGeom prst="rect">
            <a:avLst/>
          </a:prstGeom>
        </p:spPr>
        <p:txBody>
          <a:bodyPr wrap="square">
            <a:spAutoFit/>
          </a:bodyPr>
          <a:lstStyle/>
          <a:p>
            <a:endParaRPr lang="en-US" sz="2300" dirty="0" smtClean="0">
              <a:latin typeface="+mn-lt"/>
              <a:cs typeface="Verdana"/>
            </a:endParaRPr>
          </a:p>
          <a:p>
            <a:r>
              <a:rPr lang="en-US" sz="2300" dirty="0" smtClean="0">
                <a:latin typeface="+mn-lt"/>
                <a:cs typeface="Verdana"/>
              </a:rPr>
              <a:t>We should be careful not to over-estimate our personal righteousness</a:t>
            </a:r>
          </a:p>
          <a:p>
            <a:r>
              <a:rPr lang="en-US" sz="2300" b="1" dirty="0" smtClean="0">
                <a:latin typeface="+mn-lt"/>
                <a:cs typeface="Verdana"/>
              </a:rPr>
              <a:t>substance rather than image is the path to the heart of God.</a:t>
            </a:r>
          </a:p>
          <a:p>
            <a:endParaRPr lang="en-US" sz="2300" dirty="0">
              <a:latin typeface="+mn-lt"/>
              <a:cs typeface="Verdana"/>
            </a:endParaRPr>
          </a:p>
          <a:p>
            <a:r>
              <a:rPr lang="en-US" sz="2300" b="1" dirty="0" smtClean="0">
                <a:latin typeface="+mn-lt"/>
                <a:cs typeface="Verdana"/>
              </a:rPr>
              <a:t>Who we are</a:t>
            </a:r>
            <a:r>
              <a:rPr lang="en-US" sz="2300" dirty="0" smtClean="0">
                <a:latin typeface="+mn-lt"/>
                <a:cs typeface="Verdana"/>
              </a:rPr>
              <a:t>—too often—</a:t>
            </a:r>
            <a:r>
              <a:rPr lang="en-US" sz="2300" b="1" dirty="0" smtClean="0">
                <a:latin typeface="+mn-lt"/>
                <a:cs typeface="Verdana"/>
              </a:rPr>
              <a:t>determines</a:t>
            </a:r>
            <a:r>
              <a:rPr lang="en-US" sz="2300" dirty="0" smtClean="0">
                <a:latin typeface="+mn-lt"/>
                <a:cs typeface="Verdana"/>
              </a:rPr>
              <a:t> how we perceive others’ actions and sometimes with disastrous results.</a:t>
            </a:r>
          </a:p>
        </p:txBody>
      </p:sp>
      <p:sp>
        <p:nvSpPr>
          <p:cNvPr id="5" name="TextBox 4"/>
          <p:cNvSpPr txBox="1"/>
          <p:nvPr/>
        </p:nvSpPr>
        <p:spPr>
          <a:xfrm>
            <a:off x="3964217" y="1192974"/>
            <a:ext cx="5003381" cy="523220"/>
          </a:xfrm>
          <a:prstGeom prst="rect">
            <a:avLst/>
          </a:prstGeom>
          <a:noFill/>
        </p:spPr>
        <p:txBody>
          <a:bodyPr wrap="square" rtlCol="0">
            <a:spAutoFit/>
          </a:bodyPr>
          <a:lstStyle/>
          <a:p>
            <a:pPr algn="ctr"/>
            <a:r>
              <a:rPr lang="en-US" sz="2800" b="1" dirty="0">
                <a:solidFill>
                  <a:srgbClr val="0000FF"/>
                </a:solidFill>
                <a:latin typeface="Verdana"/>
                <a:cs typeface="Verdana"/>
              </a:rPr>
              <a:t>e</a:t>
            </a:r>
            <a:r>
              <a:rPr lang="en-US" sz="2800" b="1" dirty="0" smtClean="0">
                <a:solidFill>
                  <a:srgbClr val="0000FF"/>
                </a:solidFill>
                <a:latin typeface="Verdana"/>
                <a:cs typeface="Verdana"/>
              </a:rPr>
              <a:t>nlighten my darkness</a:t>
            </a:r>
            <a:endParaRPr lang="en-US" b="1" dirty="0"/>
          </a:p>
        </p:txBody>
      </p:sp>
      <p:pic>
        <p:nvPicPr>
          <p:cNvPr id="12" name="Picture 11" descr="imgsearchresult-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3" y="2944368"/>
            <a:ext cx="3979965" cy="3913632"/>
          </a:xfrm>
          <a:prstGeom prst="rect">
            <a:avLst/>
          </a:prstGeom>
        </p:spPr>
      </p:pic>
      <p:sp>
        <p:nvSpPr>
          <p:cNvPr id="14" name="TextBox 13"/>
          <p:cNvSpPr txBox="1"/>
          <p:nvPr/>
        </p:nvSpPr>
        <p:spPr>
          <a:xfrm>
            <a:off x="0" y="2475743"/>
            <a:ext cx="3861583" cy="461665"/>
          </a:xfrm>
          <a:prstGeom prst="rect">
            <a:avLst/>
          </a:prstGeom>
          <a:noFill/>
        </p:spPr>
        <p:txBody>
          <a:bodyPr wrap="square" rtlCol="0">
            <a:spAutoFit/>
          </a:bodyPr>
          <a:lstStyle/>
          <a:p>
            <a:r>
              <a:rPr lang="en-US" sz="2400" dirty="0" smtClean="0"/>
              <a:t>The Kiss of Judas</a:t>
            </a:r>
            <a:endParaRPr lang="en-US" sz="2400" dirty="0"/>
          </a:p>
        </p:txBody>
      </p:sp>
    </p:spTree>
    <p:extLst>
      <p:ext uri="{BB962C8B-B14F-4D97-AF65-F5344CB8AC3E}">
        <p14:creationId xmlns:p14="http://schemas.microsoft.com/office/powerpoint/2010/main" val="9992722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402" y="166761"/>
            <a:ext cx="7107367" cy="1154490"/>
          </a:xfrm>
        </p:spPr>
        <p:txBody>
          <a:bodyPr/>
          <a:lstStyle/>
          <a:p>
            <a:pPr algn="r"/>
            <a:r>
              <a:rPr lang="en-US" sz="3200" b="1" dirty="0" smtClean="0">
                <a:solidFill>
                  <a:srgbClr val="000000"/>
                </a:solidFill>
                <a:latin typeface="Ayuthaya"/>
                <a:cs typeface="Ayuthaya"/>
              </a:rPr>
              <a:t/>
            </a:r>
            <a:br>
              <a:rPr lang="en-US" sz="3200" b="1" dirty="0" smtClean="0">
                <a:solidFill>
                  <a:srgbClr val="000000"/>
                </a:solidFill>
                <a:latin typeface="Ayuthaya"/>
                <a:cs typeface="Ayuthaya"/>
              </a:rPr>
            </a:br>
            <a:r>
              <a:rPr lang="en-US" sz="2800" b="1" dirty="0" smtClean="0">
                <a:solidFill>
                  <a:srgbClr val="0000FF"/>
                </a:solidFill>
                <a:latin typeface="Ayuthaya"/>
                <a:cs typeface="Ayuthaya"/>
              </a:rPr>
              <a:t>Right Faith</a:t>
            </a:r>
            <a:r>
              <a:rPr lang="en-US" sz="2800" b="1" dirty="0" smtClean="0">
                <a:solidFill>
                  <a:srgbClr val="000000"/>
                </a:solidFill>
                <a:latin typeface="Ayuthaya"/>
                <a:cs typeface="Ayuthaya"/>
              </a:rPr>
              <a:t>: </a:t>
            </a:r>
            <a:r>
              <a:rPr lang="en-US" sz="2800" b="1" u="sng" dirty="0">
                <a:solidFill>
                  <a:srgbClr val="000000"/>
                </a:solidFill>
                <a:latin typeface="Ayuthaya"/>
                <a:cs typeface="Ayuthaya"/>
              </a:rPr>
              <a:t>Trait </a:t>
            </a:r>
            <a:r>
              <a:rPr lang="en-US" sz="2800" b="1" u="sng" dirty="0" smtClean="0">
                <a:solidFill>
                  <a:srgbClr val="000000"/>
                </a:solidFill>
                <a:latin typeface="Ayuthaya"/>
                <a:cs typeface="Ayuthaya"/>
              </a:rPr>
              <a:t>2</a:t>
            </a:r>
            <a:r>
              <a:rPr lang="en-US" sz="2800" b="1" dirty="0" smtClean="0">
                <a:solidFill>
                  <a:srgbClr val="000000"/>
                </a:solidFill>
                <a:latin typeface="Ayuthaya"/>
                <a:cs typeface="Ayuthaya"/>
              </a:rPr>
              <a:t> </a:t>
            </a:r>
            <a:r>
              <a:rPr lang="en-US" sz="2800" b="1" dirty="0">
                <a:solidFill>
                  <a:srgbClr val="000000"/>
                </a:solidFill>
                <a:latin typeface="Ayuthaya"/>
                <a:cs typeface="Ayuthaya"/>
              </a:rPr>
              <a:t>of a Franciscan Spiritual Leader </a:t>
            </a:r>
            <a:br>
              <a:rPr lang="en-US" sz="2800" b="1" dirty="0">
                <a:solidFill>
                  <a:srgbClr val="000000"/>
                </a:solidFill>
                <a:latin typeface="Ayuthaya"/>
                <a:cs typeface="Ayuthaya"/>
              </a:rPr>
            </a:br>
            <a:r>
              <a:rPr lang="en-US" sz="2800" b="1" dirty="0">
                <a:solidFill>
                  <a:srgbClr val="000000"/>
                </a:solidFill>
                <a:latin typeface="Ayuthaya"/>
                <a:cs typeface="Ayuthaya"/>
              </a:rPr>
              <a:t/>
            </a:r>
            <a:br>
              <a:rPr lang="en-US" sz="2800" b="1" dirty="0">
                <a:solidFill>
                  <a:srgbClr val="000000"/>
                </a:solidFill>
                <a:latin typeface="Ayuthaya"/>
                <a:cs typeface="Ayuthaya"/>
              </a:rPr>
            </a:br>
            <a:endParaRPr lang="en-US" sz="2800" dirty="0">
              <a:latin typeface="Ayuthaya"/>
              <a:cs typeface="Ayuthaya"/>
            </a:endParaRPr>
          </a:p>
        </p:txBody>
      </p:sp>
      <p:sp>
        <p:nvSpPr>
          <p:cNvPr id="4" name="TextBox 3"/>
          <p:cNvSpPr txBox="1"/>
          <p:nvPr/>
        </p:nvSpPr>
        <p:spPr>
          <a:xfrm>
            <a:off x="2580105" y="2392947"/>
            <a:ext cx="184666" cy="369332"/>
          </a:xfrm>
          <a:prstGeom prst="rect">
            <a:avLst/>
          </a:prstGeom>
          <a:noFill/>
        </p:spPr>
        <p:txBody>
          <a:bodyPr wrap="none" rtlCol="0">
            <a:spAutoFit/>
          </a:bodyPr>
          <a:lstStyle/>
          <a:p>
            <a:endParaRPr lang="en-US" dirty="0"/>
          </a:p>
        </p:txBody>
      </p:sp>
      <p:sp>
        <p:nvSpPr>
          <p:cNvPr id="8" name="Rectangle 7"/>
          <p:cNvSpPr/>
          <p:nvPr/>
        </p:nvSpPr>
        <p:spPr>
          <a:xfrm>
            <a:off x="3784609" y="2501398"/>
            <a:ext cx="5118843" cy="3539431"/>
          </a:xfrm>
          <a:prstGeom prst="rect">
            <a:avLst/>
          </a:prstGeom>
        </p:spPr>
        <p:txBody>
          <a:bodyPr wrap="square">
            <a:spAutoFit/>
          </a:bodyPr>
          <a:lstStyle/>
          <a:p>
            <a:endParaRPr lang="en-US" sz="2800" dirty="0" smtClean="0">
              <a:latin typeface="Verdana"/>
              <a:cs typeface="Verdana"/>
            </a:endParaRPr>
          </a:p>
          <a:p>
            <a:r>
              <a:rPr lang="en-US" sz="2800" dirty="0" smtClean="0">
                <a:latin typeface="Verdana"/>
                <a:cs typeface="Verdana"/>
              </a:rPr>
              <a:t>Help </a:t>
            </a:r>
            <a:r>
              <a:rPr lang="en-US" sz="2800" dirty="0">
                <a:latin typeface="Verdana"/>
                <a:cs typeface="Verdana"/>
              </a:rPr>
              <a:t>me develop a</a:t>
            </a:r>
            <a:r>
              <a:rPr lang="en-US" sz="2800" dirty="0" smtClean="0">
                <a:latin typeface="Verdana"/>
                <a:cs typeface="Verdana"/>
              </a:rPr>
              <a:t> deeper understanding </a:t>
            </a:r>
            <a:r>
              <a:rPr lang="en-US" sz="2800" dirty="0">
                <a:latin typeface="Verdana"/>
                <a:cs typeface="Verdana"/>
              </a:rPr>
              <a:t>o</a:t>
            </a:r>
            <a:r>
              <a:rPr lang="en-US" sz="2800" dirty="0" smtClean="0">
                <a:latin typeface="Verdana"/>
                <a:cs typeface="Verdana"/>
              </a:rPr>
              <a:t>f Jesus through his message of faith and salvation and how to apply faith in my capacity as a Franciscan Servant Leader.</a:t>
            </a:r>
            <a:endParaRPr lang="en-US" sz="2800" dirty="0">
              <a:latin typeface="Verdana"/>
              <a:cs typeface="Verdana"/>
            </a:endParaRPr>
          </a:p>
        </p:txBody>
      </p:sp>
      <p:sp>
        <p:nvSpPr>
          <p:cNvPr id="6" name="TextBox 5"/>
          <p:cNvSpPr txBox="1"/>
          <p:nvPr/>
        </p:nvSpPr>
        <p:spPr>
          <a:xfrm>
            <a:off x="3694805" y="1154491"/>
            <a:ext cx="5247134" cy="1090354"/>
          </a:xfrm>
          <a:prstGeom prst="rect">
            <a:avLst/>
          </a:prstGeom>
          <a:noFill/>
        </p:spPr>
        <p:txBody>
          <a:bodyPr wrap="square" rtlCol="0">
            <a:spAutoFit/>
          </a:bodyPr>
          <a:lstStyle/>
          <a:p>
            <a:pPr algn="r"/>
            <a:endParaRPr lang="en-US" sz="3200" dirty="0">
              <a:cs typeface="Verdana"/>
            </a:endParaRPr>
          </a:p>
          <a:p>
            <a:r>
              <a:rPr lang="en-US" sz="3200" dirty="0" smtClean="0">
                <a:cs typeface="Verdana"/>
              </a:rPr>
              <a:t>Most </a:t>
            </a:r>
            <a:r>
              <a:rPr lang="en-US" sz="3200" dirty="0">
                <a:cs typeface="Verdana"/>
              </a:rPr>
              <a:t>High, </a:t>
            </a:r>
            <a:r>
              <a:rPr lang="en-US" sz="3200" dirty="0" smtClean="0">
                <a:cs typeface="Verdana"/>
              </a:rPr>
              <a:t>Glorious God!</a:t>
            </a:r>
            <a:endParaRPr lang="en-US" sz="3200" dirty="0">
              <a:cs typeface="Verdana"/>
            </a:endParaRPr>
          </a:p>
        </p:txBody>
      </p:sp>
      <p:pic>
        <p:nvPicPr>
          <p:cNvPr id="10" name="Picture 9"/>
          <p:cNvPicPr>
            <a:picLocks noChangeAspect="1"/>
          </p:cNvPicPr>
          <p:nvPr/>
        </p:nvPicPr>
        <p:blipFill>
          <a:blip r:embed="rId3"/>
          <a:stretch>
            <a:fillRect/>
          </a:stretch>
        </p:blipFill>
        <p:spPr>
          <a:xfrm>
            <a:off x="0" y="2627752"/>
            <a:ext cx="3428924" cy="4230248"/>
          </a:xfrm>
          <a:prstGeom prst="rect">
            <a:avLst/>
          </a:prstGeom>
        </p:spPr>
      </p:pic>
    </p:spTree>
    <p:extLst>
      <p:ext uri="{BB962C8B-B14F-4D97-AF65-F5344CB8AC3E}">
        <p14:creationId xmlns:p14="http://schemas.microsoft.com/office/powerpoint/2010/main" val="2185081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TC300029649990">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1C9CCD4-569F-4B38-BBD3-4FAF0BA76A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TC300029649990</Template>
  <TotalTime>5739</TotalTime>
  <Words>2031</Words>
  <Application>Microsoft Office PowerPoint</Application>
  <PresentationFormat>On-screen Show (4:3)</PresentationFormat>
  <Paragraphs>351</Paragraphs>
  <Slides>40</Slides>
  <Notes>33</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TC300029649990</vt:lpstr>
      <vt:lpstr>A Different Way  of Looking at Franciscan Servant Leadership</vt:lpstr>
      <vt:lpstr>Tools</vt:lpstr>
      <vt:lpstr> The Essence of Franciscan     Spiritual Leadership     </vt:lpstr>
      <vt:lpstr> Enlighten my Darkness: Trait 1 of a Franciscan Spiritual Leader  </vt:lpstr>
      <vt:lpstr> FOLLOWING FRANCIS </vt:lpstr>
      <vt:lpstr> LISTENING TO JESUS </vt:lpstr>
      <vt:lpstr>  (Quote from Teal Swan) TAKE AWAY (1)  </vt:lpstr>
      <vt:lpstr> TAKE AWAY (2) </vt:lpstr>
      <vt:lpstr> Right Faith: Trait 2 of a Franciscan Spiritual Leader   </vt:lpstr>
      <vt:lpstr> FAITHFULLY FOLLOWING FRANCIS  </vt:lpstr>
      <vt:lpstr> PLACING MY FAITH IN JESUS </vt:lpstr>
      <vt:lpstr>TAKE AWAY</vt:lpstr>
      <vt:lpstr>  Certain Hope: Trait 3 of a Franciscan Spiritual Leader  </vt:lpstr>
      <vt:lpstr> FOLLOWING POPE FRANCIS </vt:lpstr>
      <vt:lpstr>  PLACING OUR HOPE IN JESUS  </vt:lpstr>
      <vt:lpstr>  TAKE AWAY   </vt:lpstr>
      <vt:lpstr>  Perfect Charity: Trait 4 of a Franciscan Spiritual Leader  </vt:lpstr>
      <vt:lpstr>  FOLLOWING FRANCIS in prfect charity:  </vt:lpstr>
      <vt:lpstr>  IMITATING JESUS in perfect Charity:   </vt:lpstr>
      <vt:lpstr>  TAKE AWAY  </vt:lpstr>
      <vt:lpstr>  Wisdom: Trait 5 of a  Franciscan Spiritual Leader  </vt:lpstr>
      <vt:lpstr>  FOLLOWING FRANCIS in Wisdom  </vt:lpstr>
      <vt:lpstr> BELIEVING the Promise of CHRIST </vt:lpstr>
      <vt:lpstr>WISDOM TAKE AWAY</vt:lpstr>
      <vt:lpstr> </vt:lpstr>
      <vt:lpstr>  Following What FRANCIS Understood </vt:lpstr>
      <vt:lpstr> JESUS IMPARTS UNDERSTANDING </vt:lpstr>
      <vt:lpstr> </vt:lpstr>
      <vt:lpstr> Carrying Out God’s Will: Trait 7 of a Franciscan Spiritual Leader </vt:lpstr>
      <vt:lpstr> FOLLOWING FRANCIS </vt:lpstr>
      <vt:lpstr> CHRIST Fulfills God’s Will Part 1 </vt:lpstr>
      <vt:lpstr> CHRIST Fulfilling God’s Will Part 2 </vt:lpstr>
      <vt:lpstr> TAKE AWAY</vt:lpstr>
      <vt:lpstr> The Essence of Franciscan     Spiritual Leadership     </vt:lpstr>
      <vt:lpstr> The Essence of Franciscan     Spiritual Leadership     </vt:lpstr>
      <vt:lpstr> The Essence of Franciscan     Spiritual Leadership     </vt:lpstr>
      <vt:lpstr>Discussion Questions</vt:lpstr>
      <vt:lpstr>Discussion Questions</vt:lpstr>
      <vt:lpstr>Discussion Questions</vt:lpstr>
      <vt:lpstr>This slide has nothing to do with my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David</cp:lastModifiedBy>
  <cp:revision>195</cp:revision>
  <cp:lastPrinted>2014-10-14T14:53:56Z</cp:lastPrinted>
  <dcterms:modified xsi:type="dcterms:W3CDTF">2014-11-08T20:58:56Z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TC300029649990</vt:lpwstr>
  </property>
</Properties>
</file>